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5"/>
  </p:notesMasterIdLst>
  <p:sldIdLst>
    <p:sldId id="256" r:id="rId2"/>
    <p:sldId id="257" r:id="rId3"/>
    <p:sldId id="258" r:id="rId4"/>
    <p:sldId id="259" r:id="rId5"/>
    <p:sldId id="260" r:id="rId6"/>
    <p:sldId id="307" r:id="rId7"/>
    <p:sldId id="263" r:id="rId8"/>
    <p:sldId id="264" r:id="rId9"/>
    <p:sldId id="308" r:id="rId10"/>
    <p:sldId id="265" r:id="rId11"/>
    <p:sldId id="266" r:id="rId12"/>
    <p:sldId id="267" r:id="rId13"/>
    <p:sldId id="269" r:id="rId14"/>
    <p:sldId id="270" r:id="rId15"/>
    <p:sldId id="272" r:id="rId16"/>
    <p:sldId id="273" r:id="rId17"/>
    <p:sldId id="274" r:id="rId18"/>
    <p:sldId id="276" r:id="rId19"/>
    <p:sldId id="311" r:id="rId20"/>
    <p:sldId id="278" r:id="rId21"/>
    <p:sldId id="281" r:id="rId22"/>
    <p:sldId id="283" r:id="rId23"/>
    <p:sldId id="284" r:id="rId24"/>
    <p:sldId id="285" r:id="rId25"/>
    <p:sldId id="286" r:id="rId26"/>
    <p:sldId id="289" r:id="rId27"/>
    <p:sldId id="288" r:id="rId28"/>
    <p:sldId id="290" r:id="rId29"/>
    <p:sldId id="291" r:id="rId30"/>
    <p:sldId id="292" r:id="rId31"/>
    <p:sldId id="293" r:id="rId32"/>
    <p:sldId id="294" r:id="rId33"/>
    <p:sldId id="295" r:id="rId34"/>
    <p:sldId id="296" r:id="rId35"/>
    <p:sldId id="297" r:id="rId36"/>
    <p:sldId id="298" r:id="rId37"/>
    <p:sldId id="299" r:id="rId38"/>
    <p:sldId id="310" r:id="rId39"/>
    <p:sldId id="301" r:id="rId40"/>
    <p:sldId id="302" r:id="rId41"/>
    <p:sldId id="303" r:id="rId42"/>
    <p:sldId id="304" r:id="rId43"/>
    <p:sldId id="305" r:id="rId44"/>
  </p:sldIdLst>
  <p:sldSz cx="9144000" cy="6858000" type="screen4x3"/>
  <p:notesSz cx="6858000" cy="9144000"/>
  <p:embeddedFontLst>
    <p:embeddedFont>
      <p:font typeface="ADLaM Display" panose="020F0502020204030204" pitchFamily="2" charset="0"/>
      <p:regular r:id="rId46"/>
    </p:embeddedFont>
    <p:embeddedFont>
      <p:font typeface="Cavolini" panose="020B0502040204020203" pitchFamily="66" charset="0"/>
      <p:regular r:id="rId47"/>
      <p:bold r:id="rId48"/>
      <p:italic r:id="rId49"/>
      <p:boldItalic r:id="rId50"/>
    </p:embeddedFont>
    <p:embeddedFont>
      <p:font typeface="Comfortaa" panose="020B0604020202020204" charset="0"/>
      <p:regular r:id="rId51"/>
      <p:bold r:id="rId52"/>
    </p:embeddedFont>
    <p:embeddedFont>
      <p:font typeface="Comfortaa SemiBold" panose="020B0604020202020204" charset="0"/>
      <p:regular r:id="rId53"/>
      <p:bold r:id="rId54"/>
    </p:embeddedFont>
    <p:embeddedFont>
      <p:font typeface="Comic Sans MS" panose="030F0702030302020204" pitchFamily="66" charset="0"/>
      <p:regular r:id="rId55"/>
      <p:bold r:id="rId56"/>
      <p:italic r:id="rId57"/>
      <p:boldItalic r:id="rId58"/>
    </p:embeddedFont>
    <p:embeddedFont>
      <p:font typeface="Georgia" panose="02040502050405020303" pitchFamily="18" charset="0"/>
      <p:regular r:id="rId59"/>
      <p:bold r:id="rId60"/>
      <p:italic r:id="rId61"/>
      <p:boldItalic r:id="rId62"/>
    </p:embeddedFont>
    <p:embeddedFont>
      <p:font typeface="Salsa" panose="020B0604020202020204" charset="0"/>
      <p:regular r:id="rId63"/>
    </p:embeddedFont>
    <p:embeddedFont>
      <p:font typeface="Verdana" panose="020B0604030504040204" pitchFamily="34" charset="0"/>
      <p:regular r:id="rId64"/>
      <p:bold r:id="rId65"/>
      <p:italic r:id="rId66"/>
      <p:boldItalic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C47D"/>
    <a:srgbClr val="6AD6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1C3E66-6415-4BB8-BCB8-35130CE7B1FD}" v="2" dt="2026-08-06T00:40:01.6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79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font" Target="fonts/font2.fntdata"/><Relationship Id="rId63" Type="http://schemas.openxmlformats.org/officeDocument/2006/relationships/font" Target="fonts/font18.fntdata"/><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66" Type="http://schemas.openxmlformats.org/officeDocument/2006/relationships/font" Target="fonts/font21.fntdata"/><Relationship Id="rId5" Type="http://schemas.openxmlformats.org/officeDocument/2006/relationships/slide" Target="slides/slide4.xml"/><Relationship Id="rId61" Type="http://schemas.openxmlformats.org/officeDocument/2006/relationships/font" Target="fonts/font1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font" Target="fonts/font11.fntdata"/><Relationship Id="rId64" Type="http://schemas.openxmlformats.org/officeDocument/2006/relationships/font" Target="fonts/font19.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6.fntdata"/><Relationship Id="rId72"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font" Target="fonts/font14.fntdata"/><Relationship Id="rId67" Type="http://schemas.openxmlformats.org/officeDocument/2006/relationships/font" Target="fonts/font2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9.fntdata"/><Relationship Id="rId62" Type="http://schemas.openxmlformats.org/officeDocument/2006/relationships/font" Target="fonts/font17.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font" Target="fonts/font15.fntdata"/><Relationship Id="rId65" Type="http://schemas.openxmlformats.org/officeDocument/2006/relationships/font" Target="fonts/font2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5.fntdata"/><Relationship Id="rId55" Type="http://schemas.openxmlformats.org/officeDocument/2006/relationships/font" Target="fonts/font10.fntdata"/></Relationships>
</file>

<file path=ppt/diagrams/_rels/data1.xml.rels><?xml version="1.0" encoding="UTF-8" standalone="yes"?>
<Relationships xmlns="http://schemas.openxmlformats.org/package/2006/relationships"><Relationship Id="rId1" Type="http://schemas.openxmlformats.org/officeDocument/2006/relationships/hyperlink" Target="https://angelsccfp.org/"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angelsccfp.org/" TargetMode="External"/></Relationships>
</file>

<file path=ppt/diagrams/colors1.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1198D4-BCE9-4D94-9715-39E4DD96985F}" type="doc">
      <dgm:prSet loTypeId="urn:microsoft.com/office/officeart/2005/8/layout/vList2" loCatId="list" qsTypeId="urn:microsoft.com/office/officeart/2005/8/quickstyle/simple1#1" qsCatId="simple" csTypeId="urn:microsoft.com/office/officeart/2005/8/colors/colorful3#1" csCatId="colorful" phldr="1"/>
      <dgm:spPr/>
      <dgm:t>
        <a:bodyPr/>
        <a:lstStyle/>
        <a:p>
          <a:endParaRPr lang="en-US"/>
        </a:p>
      </dgm:t>
    </dgm:pt>
    <dgm:pt modelId="{1EE5CAAB-3F43-4C78-8983-B51E5D743431}">
      <dgm:prSet/>
      <dgm:spPr/>
      <dgm:t>
        <a:bodyPr/>
        <a:lstStyle/>
        <a:p>
          <a:r>
            <a:rPr lang="en-US" b="0" i="0"/>
            <a:t>Con los numerosos cambios del USDA y los nuevos requisitos sobre los límites de azúcar, Angels CCFP requiere que coloquen la Lista de Cereales y Yogures en la despensa o en el área de la cocina.</a:t>
          </a:r>
          <a:endParaRPr lang="en-US" dirty="0"/>
        </a:p>
      </dgm:t>
    </dgm:pt>
    <dgm:pt modelId="{7457C76E-0075-4AFE-B524-414B59CB04B2}" type="parTrans" cxnId="{B0DC9C26-20E0-408B-9980-49668F7DE574}">
      <dgm:prSet/>
      <dgm:spPr/>
      <dgm:t>
        <a:bodyPr/>
        <a:lstStyle/>
        <a:p>
          <a:endParaRPr lang="en-US"/>
        </a:p>
      </dgm:t>
    </dgm:pt>
    <dgm:pt modelId="{32F7C3B1-D058-4EEA-BC85-E5B6032F5D55}" type="sibTrans" cxnId="{B0DC9C26-20E0-408B-9980-49668F7DE574}">
      <dgm:prSet/>
      <dgm:spPr/>
      <dgm:t>
        <a:bodyPr/>
        <a:lstStyle/>
        <a:p>
          <a:endParaRPr lang="en-US"/>
        </a:p>
      </dgm:t>
    </dgm:pt>
    <dgm:pt modelId="{8E77EAA0-CDC7-4C71-9D3B-E2626704FC7C}">
      <dgm:prSet/>
      <dgm:spPr/>
      <dgm:t>
        <a:bodyPr/>
        <a:lstStyle/>
        <a:p>
          <a:r>
            <a:rPr lang="en-US" b="0" i="0"/>
            <a:t>Los proveedores solo pueden servir los cereales y yogures que aparecen en la lista.</a:t>
          </a:r>
        </a:p>
        <a:p>
          <a:r>
            <a:rPr lang="en-US" b="0" i="0"/>
            <a:t> Durante las revisiones en el hogar, su representante podría pedirle que muestre el aviso publicado y los productos que está utilizando.</a:t>
          </a:r>
        </a:p>
        <a:p>
          <a:r>
            <a:rPr lang="en-US" b="0" i="0"/>
            <a:t>Su representante debió haberle proporcionado estos folletos; sin embargo, también puede descargarlos desde nuestro sitio web: </a:t>
          </a:r>
          <a:r>
            <a:rPr lang="en-US" b="0" i="0">
              <a:hlinkClick xmlns:r="http://schemas.openxmlformats.org/officeDocument/2006/relationships" r:id="rId1">
                <a:extLst>
                  <a:ext uri="{A12FA001-AC4F-418D-AE19-62706E023703}">
                    <ahyp:hlinkClr xmlns:ahyp="http://schemas.microsoft.com/office/drawing/2018/hyperlinkcolor" val="tx"/>
                  </a:ext>
                </a:extLst>
              </a:hlinkClick>
            </a:rPr>
            <a:t>https://angelsccfp.org</a:t>
          </a:r>
          <a:r>
            <a:rPr lang="en-US" b="0" i="0"/>
            <a:t>.</a:t>
          </a:r>
          <a:endParaRPr lang="en-US" dirty="0"/>
        </a:p>
      </dgm:t>
    </dgm:pt>
    <dgm:pt modelId="{9A2CA9FA-8F9A-43C0-9036-7B370E9B766C}" type="parTrans" cxnId="{7C07B850-9E33-410A-BD43-FDAB5E28FA40}">
      <dgm:prSet/>
      <dgm:spPr/>
      <dgm:t>
        <a:bodyPr/>
        <a:lstStyle/>
        <a:p>
          <a:endParaRPr lang="en-US"/>
        </a:p>
      </dgm:t>
    </dgm:pt>
    <dgm:pt modelId="{40CEFED7-476A-4678-AB01-11131A810E09}" type="sibTrans" cxnId="{7C07B850-9E33-410A-BD43-FDAB5E28FA40}">
      <dgm:prSet/>
      <dgm:spPr/>
      <dgm:t>
        <a:bodyPr/>
        <a:lstStyle/>
        <a:p>
          <a:endParaRPr lang="en-US"/>
        </a:p>
      </dgm:t>
    </dgm:pt>
    <dgm:pt modelId="{87BDBF43-768D-47F2-A2F4-BE69DFB08E5C}" type="pres">
      <dgm:prSet presAssocID="{421198D4-BCE9-4D94-9715-39E4DD96985F}" presName="linear" presStyleCnt="0">
        <dgm:presLayoutVars>
          <dgm:animLvl val="lvl"/>
          <dgm:resizeHandles val="exact"/>
        </dgm:presLayoutVars>
      </dgm:prSet>
      <dgm:spPr/>
    </dgm:pt>
    <dgm:pt modelId="{B63CBE61-6B0A-4B7D-B213-BE07A9D16DA0}" type="pres">
      <dgm:prSet presAssocID="{1EE5CAAB-3F43-4C78-8983-B51E5D743431}" presName="parentText" presStyleLbl="node1" presStyleIdx="0" presStyleCnt="2" custLinFactY="-35807" custLinFactNeighborY="-100000">
        <dgm:presLayoutVars>
          <dgm:chMax val="0"/>
          <dgm:bulletEnabled val="1"/>
        </dgm:presLayoutVars>
      </dgm:prSet>
      <dgm:spPr/>
    </dgm:pt>
    <dgm:pt modelId="{F2E2C2FE-D4B0-42A4-A8BE-94F96504A228}" type="pres">
      <dgm:prSet presAssocID="{32F7C3B1-D058-4EEA-BC85-E5B6032F5D55}" presName="spacer" presStyleCnt="0"/>
      <dgm:spPr/>
    </dgm:pt>
    <dgm:pt modelId="{36D24417-ACE6-46E0-A040-07027D339F8E}" type="pres">
      <dgm:prSet presAssocID="{8E77EAA0-CDC7-4C71-9D3B-E2626704FC7C}" presName="parentText" presStyleLbl="node1" presStyleIdx="1" presStyleCnt="2">
        <dgm:presLayoutVars>
          <dgm:chMax val="0"/>
          <dgm:bulletEnabled val="1"/>
        </dgm:presLayoutVars>
      </dgm:prSet>
      <dgm:spPr/>
    </dgm:pt>
  </dgm:ptLst>
  <dgm:cxnLst>
    <dgm:cxn modelId="{B0DC9C26-20E0-408B-9980-49668F7DE574}" srcId="{421198D4-BCE9-4D94-9715-39E4DD96985F}" destId="{1EE5CAAB-3F43-4C78-8983-B51E5D743431}" srcOrd="0" destOrd="0" parTransId="{7457C76E-0075-4AFE-B524-414B59CB04B2}" sibTransId="{32F7C3B1-D058-4EEA-BC85-E5B6032F5D55}"/>
    <dgm:cxn modelId="{90095035-07AA-481C-BB4A-375F37CCB06B}" type="presOf" srcId="{421198D4-BCE9-4D94-9715-39E4DD96985F}" destId="{87BDBF43-768D-47F2-A2F4-BE69DFB08E5C}" srcOrd="0" destOrd="0" presId="urn:microsoft.com/office/officeart/2005/8/layout/vList2"/>
    <dgm:cxn modelId="{7C07B850-9E33-410A-BD43-FDAB5E28FA40}" srcId="{421198D4-BCE9-4D94-9715-39E4DD96985F}" destId="{8E77EAA0-CDC7-4C71-9D3B-E2626704FC7C}" srcOrd="1" destOrd="0" parTransId="{9A2CA9FA-8F9A-43C0-9036-7B370E9B766C}" sibTransId="{40CEFED7-476A-4678-AB01-11131A810E09}"/>
    <dgm:cxn modelId="{DA123C99-BCFF-4178-BD1F-425F4C82928E}" type="presOf" srcId="{1EE5CAAB-3F43-4C78-8983-B51E5D743431}" destId="{B63CBE61-6B0A-4B7D-B213-BE07A9D16DA0}" srcOrd="0" destOrd="0" presId="urn:microsoft.com/office/officeart/2005/8/layout/vList2"/>
    <dgm:cxn modelId="{5AF172F8-D84C-4744-BBDA-5BAE362F0904}" type="presOf" srcId="{8E77EAA0-CDC7-4C71-9D3B-E2626704FC7C}" destId="{36D24417-ACE6-46E0-A040-07027D339F8E}" srcOrd="0" destOrd="0" presId="urn:microsoft.com/office/officeart/2005/8/layout/vList2"/>
    <dgm:cxn modelId="{E3619BCF-3586-443F-9E23-FC4A2F3E2B7D}" type="presParOf" srcId="{87BDBF43-768D-47F2-A2F4-BE69DFB08E5C}" destId="{B63CBE61-6B0A-4B7D-B213-BE07A9D16DA0}" srcOrd="0" destOrd="0" presId="urn:microsoft.com/office/officeart/2005/8/layout/vList2"/>
    <dgm:cxn modelId="{C221919D-B6EE-4CB1-BD8B-A0EF20891199}" type="presParOf" srcId="{87BDBF43-768D-47F2-A2F4-BE69DFB08E5C}" destId="{F2E2C2FE-D4B0-42A4-A8BE-94F96504A228}" srcOrd="1" destOrd="0" presId="urn:microsoft.com/office/officeart/2005/8/layout/vList2"/>
    <dgm:cxn modelId="{1C1765A9-C2E3-4A53-A89E-E15EA6A2515C}" type="presParOf" srcId="{87BDBF43-768D-47F2-A2F4-BE69DFB08E5C}" destId="{36D24417-ACE6-46E0-A040-07027D339F8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3CBE61-6B0A-4B7D-B213-BE07A9D16DA0}">
      <dsp:nvSpPr>
        <dsp:cNvPr id="0" name=""/>
        <dsp:cNvSpPr/>
      </dsp:nvSpPr>
      <dsp:spPr>
        <a:xfrm>
          <a:off x="0" y="0"/>
          <a:ext cx="5359078" cy="259564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t>Con los numerosos cambios del USDA y los nuevos requisitos sobre los límites de azúcar, Angels CCFP requiere que coloquen la Lista de Cereales y Yogures en la despensa o en el área de la cocina.</a:t>
          </a:r>
          <a:endParaRPr lang="en-US" sz="1700" kern="1200" dirty="0"/>
        </a:p>
      </dsp:txBody>
      <dsp:txXfrm>
        <a:off x="126709" y="126709"/>
        <a:ext cx="5105660" cy="2342227"/>
      </dsp:txXfrm>
    </dsp:sp>
    <dsp:sp modelId="{36D24417-ACE6-46E0-A040-07027D339F8E}">
      <dsp:nvSpPr>
        <dsp:cNvPr id="0" name=""/>
        <dsp:cNvSpPr/>
      </dsp:nvSpPr>
      <dsp:spPr>
        <a:xfrm>
          <a:off x="0" y="2983740"/>
          <a:ext cx="5359078" cy="2595645"/>
        </a:xfrm>
        <a:prstGeom prst="roundRect">
          <a:avLst/>
        </a:prstGeom>
        <a:solidFill>
          <a:schemeClr val="accent3">
            <a:hueOff val="-9983318"/>
            <a:satOff val="84615"/>
            <a:lumOff val="8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a:t>Los proveedores solo pueden servir los cereales y yogures que aparecen en la lista.</a:t>
          </a:r>
        </a:p>
        <a:p>
          <a:pPr marL="0" lvl="0" indent="0" algn="l" defTabSz="755650">
            <a:lnSpc>
              <a:spcPct val="90000"/>
            </a:lnSpc>
            <a:spcBef>
              <a:spcPct val="0"/>
            </a:spcBef>
            <a:spcAft>
              <a:spcPct val="35000"/>
            </a:spcAft>
            <a:buNone/>
          </a:pPr>
          <a:r>
            <a:rPr lang="en-US" sz="1700" b="0" i="0" kern="1200"/>
            <a:t> Durante las revisiones en el hogar, su representante podría pedirle que muestre el aviso publicado y los productos que está utilizando.</a:t>
          </a:r>
        </a:p>
        <a:p>
          <a:pPr marL="0" lvl="0" indent="0" algn="l" defTabSz="755650">
            <a:lnSpc>
              <a:spcPct val="90000"/>
            </a:lnSpc>
            <a:spcBef>
              <a:spcPct val="0"/>
            </a:spcBef>
            <a:spcAft>
              <a:spcPct val="35000"/>
            </a:spcAft>
            <a:buNone/>
          </a:pPr>
          <a:r>
            <a:rPr lang="en-US" sz="1700" b="0" i="0" kern="1200"/>
            <a:t>Su representante debió haberle proporcionado estos folletos; sin embargo, también puede descargarlos desde nuestro sitio web: </a:t>
          </a:r>
          <a:r>
            <a:rPr lang="en-US" sz="1700" b="0" i="0" kern="1200">
              <a:hlinkClick xmlns:r="http://schemas.openxmlformats.org/officeDocument/2006/relationships" r:id="rId1">
                <a:extLst>
                  <a:ext uri="{A12FA001-AC4F-418D-AE19-62706E023703}">
                    <ahyp:hlinkClr xmlns:ahyp="http://schemas.microsoft.com/office/drawing/2018/hyperlinkcolor" val="tx"/>
                  </a:ext>
                </a:extLst>
              </a:hlinkClick>
            </a:rPr>
            <a:t>https://angelsccfp.org</a:t>
          </a:r>
          <a:r>
            <a:rPr lang="en-US" sz="1700" b="0" i="0" kern="1200"/>
            <a:t>.</a:t>
          </a:r>
          <a:endParaRPr lang="en-US" sz="1700" kern="1200" dirty="0"/>
        </a:p>
      </dsp:txBody>
      <dsp:txXfrm>
        <a:off x="126709" y="3110449"/>
        <a:ext cx="5105660" cy="234222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4d63c5722_0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43" name="Google Shape;143;g24d63c5722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e3b53154b_0_19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58" name="Google Shape;158;g3e3b53154b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5cdd75fb5_0_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67" name="Google Shape;167;g25cdd75fb5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2f15ccef7e_0_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80" name="Google Shape;180;g12f15ccef7e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12f15ccef7e_0_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88" name="Google Shape;188;g12f15ccef7e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5cdd75fb5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95" name="Google Shape;195;g25cdd75fb5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1fb47f446d_0_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10" name="Google Shape;210;g1fb47f446d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a:extLst>
            <a:ext uri="{FF2B5EF4-FFF2-40B4-BE49-F238E27FC236}">
              <a16:creationId xmlns:a16="http://schemas.microsoft.com/office/drawing/2014/main" id="{D807E9A5-5992-45C4-DB77-9B26DAA6E789}"/>
            </a:ext>
          </a:extLst>
        </p:cNvPr>
        <p:cNvGrpSpPr/>
        <p:nvPr/>
      </p:nvGrpSpPr>
      <p:grpSpPr>
        <a:xfrm>
          <a:off x="0" y="0"/>
          <a:ext cx="0" cy="0"/>
          <a:chOff x="0" y="0"/>
          <a:chExt cx="0" cy="0"/>
        </a:xfrm>
      </p:grpSpPr>
      <p:sp>
        <p:nvSpPr>
          <p:cNvPr id="209" name="Google Shape;209;g1fb47f446d_0_51:notes">
            <a:extLst>
              <a:ext uri="{FF2B5EF4-FFF2-40B4-BE49-F238E27FC236}">
                <a16:creationId xmlns:a16="http://schemas.microsoft.com/office/drawing/2014/main" id="{DADB5192-F3EB-636F-A466-E286A5D6A396}"/>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10" name="Google Shape;210;g1fb47f446d_0_51:notes">
            <a:extLst>
              <a:ext uri="{FF2B5EF4-FFF2-40B4-BE49-F238E27FC236}">
                <a16:creationId xmlns:a16="http://schemas.microsoft.com/office/drawing/2014/main" id="{3A407D76-EF8C-CECF-429F-1F501775FD5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63881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e3b53154b_0_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34" name="Google Shape;234;g3e3b53154b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24d63c5722_1_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57" name="Google Shape;257;g24d63c5722_1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3e3b531278_0_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60" name="Google Shape;60;g3e3b531278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3e3b53154b_0_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69" name="Google Shape;269;g3e3b53154b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1fb47f446d_0_7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76" name="Google Shape;276;g1fb47f446d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3e3b53154b_0_20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82" name="Google Shape;282;g3e3b53154b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24d63c5722_1_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94" name="Google Shape;294;g24d63c5722_1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3e3b53154b_0_9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15" name="Google Shape;315;g3e3b53154b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24d63c5722_1_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09" name="Google Shape;309;g24d63c5722_1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24d63c5722_1_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22" name="Google Shape;322;g24d63c5722_1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3e3b53154b_0_10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28" name="Google Shape;328;g3e3b53154b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3e3b53154b_0_1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34" name="Google Shape;334;g3e3b53154b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24d63c5722_1_1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41" name="Google Shape;341;g24d63c5722_1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43051799c_0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67" name="Google Shape;67;g243051799c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4d63c5722_1_10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47" name="Google Shape;347;g24d63c5722_1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24d63c5722_1_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54" name="Google Shape;354;g24d63c5722_1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24d63c5722_1_1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60" name="Google Shape;360;g24d63c5722_1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e3b53154b_0_1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67" name="Google Shape;367;g3e3b53154b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24d63c5722_1_1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74" name="Google Shape;374;g24d63c5722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2f54a3bf9f7_3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82" name="Google Shape;382;g2f54a3bf9f7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a:extLst>
            <a:ext uri="{FF2B5EF4-FFF2-40B4-BE49-F238E27FC236}">
              <a16:creationId xmlns:a16="http://schemas.microsoft.com/office/drawing/2014/main" id="{6801DB67-BC8B-FFD1-7CE7-3035763CA4FC}"/>
            </a:ext>
          </a:extLst>
        </p:cNvPr>
        <p:cNvGrpSpPr/>
        <p:nvPr/>
      </p:nvGrpSpPr>
      <p:grpSpPr>
        <a:xfrm>
          <a:off x="0" y="0"/>
          <a:ext cx="0" cy="0"/>
          <a:chOff x="0" y="0"/>
          <a:chExt cx="0" cy="0"/>
        </a:xfrm>
      </p:grpSpPr>
      <p:sp>
        <p:nvSpPr>
          <p:cNvPr id="381" name="Google Shape;381;g2f54a3bf9f7_3_0:notes">
            <a:extLst>
              <a:ext uri="{FF2B5EF4-FFF2-40B4-BE49-F238E27FC236}">
                <a16:creationId xmlns:a16="http://schemas.microsoft.com/office/drawing/2014/main" id="{BFFBD4EE-C6E2-3628-AEEE-EA2210EC0B72}"/>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82" name="Google Shape;382;g2f54a3bf9f7_3_0:notes">
            <a:extLst>
              <a:ext uri="{FF2B5EF4-FFF2-40B4-BE49-F238E27FC236}">
                <a16:creationId xmlns:a16="http://schemas.microsoft.com/office/drawing/2014/main" id="{E8C4A7C3-60C7-077F-BF7C-EDB5E16595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46420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24d63c5722_1_1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96" name="Google Shape;396;g24d63c5722_1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2f54a3bf9f7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403" name="Google Shape;403;g2f54a3bf9f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24d63c5722_1_1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410" name="Google Shape;410;g24d63c5722_1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e3b53154b_0_169: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78" name="Google Shape;78;g3e3b53154b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147c4d09173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418" name="Google Shape;418;g147c4d091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143ae9d0970_0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427" name="Google Shape;427;g143ae9d0970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3633178c57_0_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86" name="Google Shape;86;g13633178c57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1fb47f446d_0_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15" name="Google Shape;115;g1fb47f446d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e8c345365b_0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21" name="Google Shape;121;g2e8c345365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4d63c5722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29" name="Google Shape;129;g24d63c572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e3b53154b_0_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36" name="Google Shape;136;g3e3b53154b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fns-prod.azureedge.us/sites/default/files/resource-files/CACFP_OzEq_Worksheet_SP.pdf"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hyperlink" Target="https://fns-prod.azureedge.us/sites/default/files/resource-files/CACFPWorksheetGrainBasedDessertsSP."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fns-prod.azureedge.us/sites/default/files/resource-files/CACFP_OfferingWater.pdf"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secureservercdn.net/45.40.150.54/s39.c88.myftpupload.com/wp-content/uploads/2022/07/Rules-and-Regulations-2022-1.pdf"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secureservercdn.net/45.40.150.54/s39.c88.myftpupload.com/wp-content/uploads/2020/07/Parent-Guardian-Declining-Providers-Infant-Formula.pdf"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hyperlink" Target="https://www.fns.usda.gov/wic" TargetMode="External"/><Relationship Id="rId7" Type="http://schemas.openxmlformats.org/officeDocument/2006/relationships/image" Target="../media/image42.png"/><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hyperlink" Target="https://rrnetwork.org/" TargetMode="External"/><Relationship Id="rId4" Type="http://schemas.openxmlformats.org/officeDocument/2006/relationships/hyperlink" Target="https://www.cdss.ca.gov/inforesources/child-care-licensing/resources-for-providers"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hyperlink" Target="https://www.classmarker.com/online-test/start/user-info/?quiz=6vv6a73d730465d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Layout" Target="../diagrams/layout1.xml"/><Relationship Id="rId7"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5" name="Google Shape;55;p1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a:t>
            </a:fld>
            <a:endParaRPr/>
          </a:p>
        </p:txBody>
      </p:sp>
      <p:sp>
        <p:nvSpPr>
          <p:cNvPr id="56" name="Google Shape;56;p13"/>
          <p:cNvSpPr txBox="1"/>
          <p:nvPr/>
        </p:nvSpPr>
        <p:spPr>
          <a:xfrm>
            <a:off x="0" y="0"/>
            <a:ext cx="9144000" cy="19875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4000" dirty="0">
                <a:solidFill>
                  <a:schemeClr val="lt1"/>
                </a:solidFill>
                <a:latin typeface="Comfortaa SemiBold"/>
                <a:ea typeface="Comfortaa SemiBold"/>
                <a:cs typeface="Comfortaa SemiBold"/>
                <a:sym typeface="Comfortaa SemiBold"/>
              </a:rPr>
              <a:t>Angels Child Care Food Program</a:t>
            </a:r>
            <a:endParaRPr sz="4000" dirty="0">
              <a:solidFill>
                <a:schemeClr val="lt1"/>
              </a:solidFill>
              <a:latin typeface="Comfortaa SemiBold"/>
              <a:ea typeface="Comfortaa SemiBold"/>
              <a:cs typeface="Comfortaa SemiBold"/>
              <a:sym typeface="Comfortaa SemiBold"/>
            </a:endParaRPr>
          </a:p>
          <a:p>
            <a:pPr marL="0" lvl="0" indent="0" algn="ctr" rtl="0">
              <a:lnSpc>
                <a:spcPct val="115000"/>
              </a:lnSpc>
              <a:spcBef>
                <a:spcPts val="0"/>
              </a:spcBef>
              <a:spcAft>
                <a:spcPts val="0"/>
              </a:spcAft>
              <a:buClr>
                <a:schemeClr val="dk1"/>
              </a:buClr>
              <a:buSzPts val="1100"/>
              <a:buFont typeface="Arial"/>
              <a:buNone/>
            </a:pPr>
            <a:r>
              <a:rPr lang="en" sz="4000" dirty="0">
                <a:solidFill>
                  <a:schemeClr val="lt1"/>
                </a:solidFill>
                <a:latin typeface="Comfortaa SemiBold"/>
                <a:ea typeface="Comfortaa SemiBold"/>
                <a:cs typeface="Comfortaa SemiBold"/>
                <a:sym typeface="Comfortaa SemiBold"/>
              </a:rPr>
              <a:t>Entrenamiento 2026</a:t>
            </a:r>
            <a:endParaRPr sz="4000" dirty="0">
              <a:solidFill>
                <a:schemeClr val="lt1"/>
              </a:solidFill>
              <a:latin typeface="Comfortaa SemiBold"/>
              <a:ea typeface="Comfortaa SemiBold"/>
              <a:cs typeface="Comfortaa SemiBold"/>
              <a:sym typeface="Comfortaa SemiBold"/>
            </a:endParaRPr>
          </a:p>
        </p:txBody>
      </p:sp>
      <p:pic>
        <p:nvPicPr>
          <p:cNvPr id="3" name="Picture 2">
            <a:extLst>
              <a:ext uri="{FF2B5EF4-FFF2-40B4-BE49-F238E27FC236}">
                <a16:creationId xmlns:a16="http://schemas.microsoft.com/office/drawing/2014/main" id="{F3731817-3BA2-C3A9-4C3C-33C52A55B8DF}"/>
              </a:ext>
            </a:extLst>
          </p:cNvPr>
          <p:cNvPicPr>
            <a:picLocks noChangeAspect="1"/>
          </p:cNvPicPr>
          <p:nvPr/>
        </p:nvPicPr>
        <p:blipFill>
          <a:blip r:embed="rId3"/>
          <a:stretch>
            <a:fillRect/>
          </a:stretch>
        </p:blipFill>
        <p:spPr>
          <a:xfrm>
            <a:off x="0" y="1750219"/>
            <a:ext cx="9144000" cy="510778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2"/>
          <p:cNvSpPr txBox="1"/>
          <p:nvPr/>
        </p:nvSpPr>
        <p:spPr>
          <a:xfrm>
            <a:off x="-11100" y="0"/>
            <a:ext cx="9166200" cy="68580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5500" dirty="0">
                <a:solidFill>
                  <a:schemeClr val="lt1"/>
                </a:solidFill>
                <a:latin typeface="Salsa" panose="020B0604020202020204" charset="0"/>
                <a:ea typeface="Comfortaa"/>
                <a:cs typeface="Comfortaa"/>
                <a:sym typeface="Comfortaa"/>
              </a:rPr>
              <a:t>Frutas y Vegetales</a:t>
            </a:r>
            <a:endParaRPr dirty="0">
              <a:latin typeface="Salsa" panose="020B0604020202020204" charset="0"/>
              <a:ea typeface="Comfortaa"/>
              <a:cs typeface="Comfortaa"/>
              <a:sym typeface="Comfortaa"/>
            </a:endParaRPr>
          </a:p>
        </p:txBody>
      </p:sp>
      <p:pic>
        <p:nvPicPr>
          <p:cNvPr id="5" name="Picture 4">
            <a:extLst>
              <a:ext uri="{FF2B5EF4-FFF2-40B4-BE49-F238E27FC236}">
                <a16:creationId xmlns:a16="http://schemas.microsoft.com/office/drawing/2014/main" id="{259F67F6-D671-C260-EC41-47A8B735527E}"/>
              </a:ext>
            </a:extLst>
          </p:cNvPr>
          <p:cNvPicPr>
            <a:picLocks noChangeAspect="1"/>
          </p:cNvPicPr>
          <p:nvPr/>
        </p:nvPicPr>
        <p:blipFill>
          <a:blip r:embed="rId3"/>
          <a:stretch>
            <a:fillRect/>
          </a:stretch>
        </p:blipFill>
        <p:spPr>
          <a:xfrm>
            <a:off x="-11100" y="1060304"/>
            <a:ext cx="9144000" cy="510778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3"/>
          <p:cNvSpPr txBox="1"/>
          <p:nvPr/>
        </p:nvSpPr>
        <p:spPr>
          <a:xfrm>
            <a:off x="-11100" y="0"/>
            <a:ext cx="9166200" cy="68580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4000" dirty="0">
                <a:solidFill>
                  <a:srgbClr val="FFFFFF"/>
                </a:solidFill>
                <a:latin typeface="Salsa" panose="020B0604020202020204" charset="0"/>
                <a:ea typeface="Comfortaa"/>
                <a:cs typeface="Comfortaa"/>
                <a:sym typeface="Comfortaa"/>
              </a:rPr>
              <a:t>Errores Comunes</a:t>
            </a:r>
            <a:endParaRPr sz="4000" dirty="0">
              <a:solidFill>
                <a:srgbClr val="FFFFFF"/>
              </a:solidFill>
              <a:latin typeface="Salsa" panose="020B0604020202020204" charset="0"/>
              <a:ea typeface="Comfortaa"/>
              <a:cs typeface="Comfortaa"/>
              <a:sym typeface="Comfortaa"/>
            </a:endParaRPr>
          </a:p>
          <a:p>
            <a:pPr marL="0" lvl="0" indent="0" algn="ctr" rtl="0">
              <a:lnSpc>
                <a:spcPct val="100000"/>
              </a:lnSpc>
              <a:spcBef>
                <a:spcPts val="0"/>
              </a:spcBef>
              <a:spcAft>
                <a:spcPts val="0"/>
              </a:spcAft>
              <a:buNone/>
            </a:pPr>
            <a:endParaRPr sz="2400" dirty="0">
              <a:solidFill>
                <a:srgbClr val="FFFFFF"/>
              </a:solidFill>
              <a:latin typeface="Salsa"/>
              <a:ea typeface="Salsa"/>
              <a:cs typeface="Salsa"/>
              <a:sym typeface="Salsa"/>
            </a:endParaRPr>
          </a:p>
          <a:p>
            <a:pPr marL="0" lvl="0" indent="0" algn="l" rtl="0">
              <a:spcBef>
                <a:spcPts val="0"/>
              </a:spcBef>
              <a:spcAft>
                <a:spcPts val="0"/>
              </a:spcAft>
              <a:buNone/>
            </a:pPr>
            <a:endParaRPr sz="1200" dirty="0"/>
          </a:p>
        </p:txBody>
      </p:sp>
      <p:sp>
        <p:nvSpPr>
          <p:cNvPr id="139" name="Google Shape;139;p23"/>
          <p:cNvSpPr txBox="1"/>
          <p:nvPr/>
        </p:nvSpPr>
        <p:spPr>
          <a:xfrm>
            <a:off x="2897325" y="3550950"/>
            <a:ext cx="58500" cy="40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3" name="Picture 2">
            <a:extLst>
              <a:ext uri="{FF2B5EF4-FFF2-40B4-BE49-F238E27FC236}">
                <a16:creationId xmlns:a16="http://schemas.microsoft.com/office/drawing/2014/main" id="{AEC67B7B-08F9-F6AA-8CD3-D1CDD168C413}"/>
              </a:ext>
            </a:extLst>
          </p:cNvPr>
          <p:cNvPicPr>
            <a:picLocks noChangeAspect="1"/>
          </p:cNvPicPr>
          <p:nvPr/>
        </p:nvPicPr>
        <p:blipFill>
          <a:blip r:embed="rId3"/>
          <a:stretch>
            <a:fillRect/>
          </a:stretch>
        </p:blipFill>
        <p:spPr>
          <a:xfrm>
            <a:off x="11100" y="1303372"/>
            <a:ext cx="9144000" cy="510778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4"/>
          <p:cNvSpPr txBox="1"/>
          <p:nvPr/>
        </p:nvSpPr>
        <p:spPr>
          <a:xfrm>
            <a:off x="-11100" y="0"/>
            <a:ext cx="9166200" cy="68580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000" dirty="0">
                <a:solidFill>
                  <a:schemeClr val="lt1"/>
                </a:solidFill>
                <a:latin typeface="Comfortaa"/>
                <a:ea typeface="Comfortaa"/>
                <a:cs typeface="Comfortaa"/>
                <a:sym typeface="Comfortaa"/>
              </a:rPr>
              <a:t>Granos Integrales</a:t>
            </a:r>
            <a:endParaRPr sz="4000" dirty="0">
              <a:solidFill>
                <a:schemeClr val="lt1"/>
              </a:solidFill>
              <a:latin typeface="Comfortaa"/>
              <a:ea typeface="Comfortaa"/>
              <a:cs typeface="Comfortaa"/>
              <a:sym typeface="Comfortaa"/>
            </a:endParaRPr>
          </a:p>
        </p:txBody>
      </p:sp>
      <p:pic>
        <p:nvPicPr>
          <p:cNvPr id="3" name="Picture 2">
            <a:extLst>
              <a:ext uri="{FF2B5EF4-FFF2-40B4-BE49-F238E27FC236}">
                <a16:creationId xmlns:a16="http://schemas.microsoft.com/office/drawing/2014/main" id="{D6BFC31C-9447-6A3A-4ABC-2DAE486FA393}"/>
              </a:ext>
            </a:extLst>
          </p:cNvPr>
          <p:cNvPicPr>
            <a:picLocks noChangeAspect="1"/>
          </p:cNvPicPr>
          <p:nvPr/>
        </p:nvPicPr>
        <p:blipFill>
          <a:blip r:embed="rId3"/>
          <a:stretch>
            <a:fillRect/>
          </a:stretch>
        </p:blipFill>
        <p:spPr>
          <a:xfrm>
            <a:off x="11100" y="1129752"/>
            <a:ext cx="9144000" cy="510778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6"/>
          <p:cNvSpPr txBox="1"/>
          <p:nvPr/>
        </p:nvSpPr>
        <p:spPr>
          <a:xfrm>
            <a:off x="-11100" y="0"/>
            <a:ext cx="9166200" cy="68580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 sz="4000">
                <a:solidFill>
                  <a:schemeClr val="lt1"/>
                </a:solidFill>
                <a:latin typeface="Comfortaa"/>
                <a:ea typeface="Comfortaa"/>
                <a:cs typeface="Comfortaa"/>
                <a:sym typeface="Comfortaa"/>
              </a:rPr>
              <a:t>Reclamar Granos Enteros</a:t>
            </a:r>
            <a:endParaRPr sz="4000">
              <a:solidFill>
                <a:schemeClr val="lt1"/>
              </a:solidFill>
              <a:latin typeface="Comfortaa"/>
              <a:ea typeface="Comfortaa"/>
              <a:cs typeface="Comfortaa"/>
              <a:sym typeface="Comfortaa"/>
            </a:endParaRPr>
          </a:p>
        </p:txBody>
      </p:sp>
      <p:pic>
        <p:nvPicPr>
          <p:cNvPr id="162" name="Google Shape;162;p26"/>
          <p:cNvPicPr preferRelativeResize="0"/>
          <p:nvPr/>
        </p:nvPicPr>
        <p:blipFill>
          <a:blip r:embed="rId3">
            <a:alphaModFix/>
          </a:blip>
          <a:stretch>
            <a:fillRect/>
          </a:stretch>
        </p:blipFill>
        <p:spPr>
          <a:xfrm>
            <a:off x="1693299" y="2282324"/>
            <a:ext cx="5319450" cy="3857700"/>
          </a:xfrm>
          <a:prstGeom prst="rect">
            <a:avLst/>
          </a:prstGeom>
          <a:noFill/>
          <a:ln>
            <a:noFill/>
          </a:ln>
          <a:effectLst>
            <a:outerShdw blurRad="57150" dist="19050" dir="5400000" algn="bl" rotWithShape="0">
              <a:srgbClr val="000000">
                <a:alpha val="50000"/>
              </a:srgbClr>
            </a:outerShdw>
          </a:effectLst>
        </p:spPr>
      </p:pic>
      <p:sp>
        <p:nvSpPr>
          <p:cNvPr id="163" name="Google Shape;163;p26"/>
          <p:cNvSpPr/>
          <p:nvPr/>
        </p:nvSpPr>
        <p:spPr>
          <a:xfrm>
            <a:off x="5013200" y="3885525"/>
            <a:ext cx="1141500" cy="983400"/>
          </a:xfrm>
          <a:prstGeom prst="lef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6"/>
          <p:cNvSpPr/>
          <p:nvPr/>
        </p:nvSpPr>
        <p:spPr>
          <a:xfrm>
            <a:off x="5164425" y="4211174"/>
            <a:ext cx="946200" cy="307500"/>
          </a:xfrm>
          <a:prstGeom prst="flowChartAlternateProcess">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600" dirty="0"/>
              <a:t>YES Only when Whole Wheat/Grain Served</a:t>
            </a:r>
            <a:endParaRPr sz="600" dirty="0"/>
          </a:p>
        </p:txBody>
      </p:sp>
      <p:sp>
        <p:nvSpPr>
          <p:cNvPr id="7" name="Google Shape;170;p27">
            <a:extLst>
              <a:ext uri="{FF2B5EF4-FFF2-40B4-BE49-F238E27FC236}">
                <a16:creationId xmlns:a16="http://schemas.microsoft.com/office/drawing/2014/main" id="{E72635AA-55DC-8347-3B55-CDF90F8512C6}"/>
              </a:ext>
            </a:extLst>
          </p:cNvPr>
          <p:cNvSpPr txBox="1"/>
          <p:nvPr/>
        </p:nvSpPr>
        <p:spPr>
          <a:xfrm>
            <a:off x="166800" y="993523"/>
            <a:ext cx="8810400" cy="1115705"/>
          </a:xfrm>
          <a:prstGeom prst="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spcFirstLastPara="1" wrap="square" lIns="91425" tIns="91425" rIns="91425" bIns="91425" anchor="t" anchorCtr="0">
            <a:noAutofit/>
          </a:bodyPr>
          <a:lstStyle/>
          <a:p>
            <a:pPr algn="ctr"/>
            <a:r>
              <a:rPr lang="es-ES" sz="3000" dirty="0">
                <a:solidFill>
                  <a:schemeClr val="dk1"/>
                </a:solidFill>
                <a:latin typeface="Salsa"/>
                <a:ea typeface="Salsa"/>
                <a:cs typeface="Salsa"/>
                <a:sym typeface="Salsa"/>
              </a:rPr>
              <a:t>CACFP requiere granos enteros/trigo sean servidos por lo menos una vez al </a:t>
            </a:r>
            <a:r>
              <a:rPr lang="es-ES" sz="3000">
                <a:solidFill>
                  <a:schemeClr val="dk1"/>
                </a:solidFill>
                <a:latin typeface="Salsa"/>
                <a:ea typeface="Salsa"/>
                <a:cs typeface="Salsa"/>
                <a:sym typeface="Salsa"/>
              </a:rPr>
              <a:t>dia</a:t>
            </a:r>
            <a:r>
              <a:rPr lang="es-ES" sz="3000" dirty="0">
                <a:solidFill>
                  <a:schemeClr val="dk1"/>
                </a:solidFill>
                <a:latin typeface="Salsa"/>
                <a:ea typeface="Salsa"/>
                <a:cs typeface="Salsa"/>
                <a:sym typeface="Salsa"/>
              </a:rPr>
              <a:t>.</a:t>
            </a:r>
          </a:p>
          <a:p>
            <a:pPr marL="0" lvl="0" indent="0" algn="l" rtl="0">
              <a:lnSpc>
                <a:spcPct val="100000"/>
              </a:lnSpc>
              <a:spcBef>
                <a:spcPts val="0"/>
              </a:spcBef>
              <a:spcAft>
                <a:spcPts val="0"/>
              </a:spcAft>
              <a:buNone/>
            </a:pPr>
            <a:endParaRPr sz="1800" dirty="0">
              <a:latin typeface="Salsa"/>
              <a:ea typeface="Salsa"/>
              <a:cs typeface="Salsa"/>
              <a:sym typeface="Salsa"/>
            </a:endParaRPr>
          </a:p>
          <a:p>
            <a:pPr marL="0" lvl="0" indent="0" algn="ctr" rtl="0">
              <a:lnSpc>
                <a:spcPct val="100000"/>
              </a:lnSpc>
              <a:spcBef>
                <a:spcPts val="0"/>
              </a:spcBef>
              <a:spcAft>
                <a:spcPts val="0"/>
              </a:spcAft>
              <a:buNone/>
            </a:pPr>
            <a:endParaRPr sz="1800" u="sng" dirty="0">
              <a:latin typeface="Salsa"/>
              <a:ea typeface="Salsa"/>
              <a:cs typeface="Salsa"/>
              <a:sym typeface="Salsa"/>
            </a:endParaRPr>
          </a:p>
          <a:p>
            <a:pPr marL="0" lvl="0" indent="0" algn="ctr" rtl="0">
              <a:lnSpc>
                <a:spcPct val="115000"/>
              </a:lnSpc>
              <a:spcBef>
                <a:spcPts val="0"/>
              </a:spcBef>
              <a:spcAft>
                <a:spcPts val="0"/>
              </a:spcAft>
              <a:buNone/>
            </a:pPr>
            <a:endParaRPr sz="1800" u="sng" dirty="0">
              <a:latin typeface="Salsa"/>
              <a:ea typeface="Salsa"/>
              <a:cs typeface="Salsa"/>
              <a:sym typeface="Salsa"/>
            </a:endParaRPr>
          </a:p>
          <a:p>
            <a:pPr marL="0" lvl="0" indent="0" algn="l" rtl="0">
              <a:lnSpc>
                <a:spcPct val="115000"/>
              </a:lnSpc>
              <a:spcBef>
                <a:spcPts val="0"/>
              </a:spcBef>
              <a:spcAft>
                <a:spcPts val="0"/>
              </a:spcAft>
              <a:buNone/>
            </a:pPr>
            <a:endParaRPr sz="2400" dirty="0">
              <a:latin typeface="Salsa"/>
              <a:ea typeface="Salsa"/>
              <a:cs typeface="Salsa"/>
              <a:sym typeface="Sals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7"/>
          <p:cNvSpPr txBox="1"/>
          <p:nvPr/>
        </p:nvSpPr>
        <p:spPr>
          <a:xfrm>
            <a:off x="-11100" y="0"/>
            <a:ext cx="9166200" cy="68580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3600" dirty="0">
                <a:solidFill>
                  <a:schemeClr val="lt1"/>
                </a:solidFill>
                <a:latin typeface="Comfortaa"/>
                <a:ea typeface="Comfortaa"/>
                <a:cs typeface="Comfortaa"/>
                <a:sym typeface="Comfortaa"/>
              </a:rPr>
              <a:t>Granos Integrales</a:t>
            </a:r>
            <a:endParaRPr dirty="0">
              <a:latin typeface="Comfortaa"/>
              <a:ea typeface="Comfortaa"/>
              <a:cs typeface="Comfortaa"/>
              <a:sym typeface="Comfortaa"/>
            </a:endParaRPr>
          </a:p>
        </p:txBody>
      </p:sp>
      <p:pic>
        <p:nvPicPr>
          <p:cNvPr id="3" name="Picture 2">
            <a:extLst>
              <a:ext uri="{FF2B5EF4-FFF2-40B4-BE49-F238E27FC236}">
                <a16:creationId xmlns:a16="http://schemas.microsoft.com/office/drawing/2014/main" id="{FD041F7B-E0C4-CA26-5E6D-8EDE2ACBACC0}"/>
              </a:ext>
            </a:extLst>
          </p:cNvPr>
          <p:cNvPicPr>
            <a:picLocks noChangeAspect="1"/>
          </p:cNvPicPr>
          <p:nvPr/>
        </p:nvPicPr>
        <p:blipFill>
          <a:blip r:embed="rId3"/>
          <a:stretch>
            <a:fillRect/>
          </a:stretch>
        </p:blipFill>
        <p:spPr>
          <a:xfrm>
            <a:off x="-11100" y="1187626"/>
            <a:ext cx="9144000" cy="510778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9"/>
          <p:cNvSpPr txBox="1"/>
          <p:nvPr/>
        </p:nvSpPr>
        <p:spPr>
          <a:xfrm>
            <a:off x="-11100" y="0"/>
            <a:ext cx="9166200" cy="68580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3600" dirty="0">
                <a:solidFill>
                  <a:schemeClr val="lt1"/>
                </a:solidFill>
                <a:latin typeface="Comfortaa"/>
                <a:ea typeface="Comfortaa"/>
                <a:cs typeface="Comfortaa"/>
                <a:sym typeface="Comfortaa"/>
              </a:rPr>
              <a:t>Using Ounce Equivalents for Grains</a:t>
            </a:r>
            <a:endParaRPr dirty="0">
              <a:latin typeface="Comfortaa"/>
              <a:ea typeface="Comfortaa"/>
              <a:cs typeface="Comfortaa"/>
              <a:sym typeface="Comfortaa"/>
            </a:endParaRPr>
          </a:p>
        </p:txBody>
      </p:sp>
      <p:sp>
        <p:nvSpPr>
          <p:cNvPr id="183" name="Google Shape;183;p29"/>
          <p:cNvSpPr txBox="1"/>
          <p:nvPr/>
        </p:nvSpPr>
        <p:spPr>
          <a:xfrm>
            <a:off x="583625" y="6482650"/>
            <a:ext cx="8127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linkClick r:id="rId3"/>
              </a:rPr>
              <a:t>https://fns-prod.azureedge.us/sites/default/files/resource-files/CACFP_OzEq_Worksheet_SP.pdf</a:t>
            </a:r>
            <a:endParaRPr/>
          </a:p>
        </p:txBody>
      </p:sp>
      <p:sp>
        <p:nvSpPr>
          <p:cNvPr id="184" name="Google Shape;184;p29"/>
          <p:cNvSpPr txBox="1"/>
          <p:nvPr/>
        </p:nvSpPr>
        <p:spPr>
          <a:xfrm>
            <a:off x="2095500" y="6160900"/>
            <a:ext cx="4953000" cy="400200"/>
          </a:xfrm>
          <a:prstGeom prst="rect">
            <a:avLst/>
          </a:prstGeom>
          <a:solidFill>
            <a:srgbClr val="FFFFFF"/>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highlight>
                  <a:schemeClr val="accent6"/>
                </a:highlight>
              </a:rPr>
              <a:t>Click on the link Below to access the Grain Measuring Chart</a:t>
            </a:r>
            <a:endParaRPr>
              <a:highlight>
                <a:schemeClr val="accent6"/>
              </a:highlight>
            </a:endParaRPr>
          </a:p>
        </p:txBody>
      </p:sp>
      <p:pic>
        <p:nvPicPr>
          <p:cNvPr id="3" name="Picture 2">
            <a:extLst>
              <a:ext uri="{FF2B5EF4-FFF2-40B4-BE49-F238E27FC236}">
                <a16:creationId xmlns:a16="http://schemas.microsoft.com/office/drawing/2014/main" id="{F8A2B74B-9A7E-E35F-0C01-2C2B5CC16F20}"/>
              </a:ext>
            </a:extLst>
          </p:cNvPr>
          <p:cNvPicPr>
            <a:picLocks noChangeAspect="1"/>
          </p:cNvPicPr>
          <p:nvPr/>
        </p:nvPicPr>
        <p:blipFill>
          <a:blip r:embed="rId4"/>
          <a:stretch>
            <a:fillRect/>
          </a:stretch>
        </p:blipFill>
        <p:spPr>
          <a:xfrm>
            <a:off x="11100" y="970926"/>
            <a:ext cx="9144000" cy="510778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0"/>
          <p:cNvSpPr txBox="1"/>
          <p:nvPr/>
        </p:nvSpPr>
        <p:spPr>
          <a:xfrm>
            <a:off x="-11100" y="0"/>
            <a:ext cx="9166200" cy="68580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3600" dirty="0">
                <a:solidFill>
                  <a:schemeClr val="lt1"/>
                </a:solidFill>
                <a:latin typeface="Salsa" panose="020B0604020202020204" charset="0"/>
                <a:ea typeface="Comfortaa"/>
                <a:cs typeface="Comfortaa"/>
                <a:sym typeface="Comfortaa"/>
              </a:rPr>
              <a:t>Que son Postres de Granos?</a:t>
            </a:r>
            <a:endParaRPr dirty="0">
              <a:latin typeface="Salsa" panose="020B0604020202020204" charset="0"/>
              <a:ea typeface="Comfortaa"/>
              <a:cs typeface="Comfortaa"/>
              <a:sym typeface="Comfortaa"/>
            </a:endParaRPr>
          </a:p>
        </p:txBody>
      </p:sp>
      <p:sp>
        <p:nvSpPr>
          <p:cNvPr id="191" name="Google Shape;191;p30"/>
          <p:cNvSpPr txBox="1"/>
          <p:nvPr/>
        </p:nvSpPr>
        <p:spPr>
          <a:xfrm>
            <a:off x="321175" y="6508050"/>
            <a:ext cx="8449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linkClick r:id="rId3"/>
              </a:rPr>
              <a:t>https://fns-prod.azureedge.us/sites/default/files/resource-files/CACFPWorksheetGrainBasedDessertsSP.</a:t>
            </a:r>
            <a:endParaRPr/>
          </a:p>
        </p:txBody>
      </p:sp>
      <p:pic>
        <p:nvPicPr>
          <p:cNvPr id="3" name="Picture 2">
            <a:extLst>
              <a:ext uri="{FF2B5EF4-FFF2-40B4-BE49-F238E27FC236}">
                <a16:creationId xmlns:a16="http://schemas.microsoft.com/office/drawing/2014/main" id="{08F7B5C0-E928-2D43-F128-4B65805696CD}"/>
              </a:ext>
            </a:extLst>
          </p:cNvPr>
          <p:cNvPicPr>
            <a:picLocks noChangeAspect="1"/>
          </p:cNvPicPr>
          <p:nvPr/>
        </p:nvPicPr>
        <p:blipFill>
          <a:blip r:embed="rId4"/>
          <a:stretch>
            <a:fillRect/>
          </a:stretch>
        </p:blipFill>
        <p:spPr>
          <a:xfrm>
            <a:off x="0" y="875109"/>
            <a:ext cx="9144000" cy="5107781"/>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1"/>
          <p:cNvSpPr txBox="1"/>
          <p:nvPr/>
        </p:nvSpPr>
        <p:spPr>
          <a:xfrm>
            <a:off x="-11100" y="0"/>
            <a:ext cx="9166200" cy="68580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3000" dirty="0">
                <a:solidFill>
                  <a:schemeClr val="lt1"/>
                </a:solidFill>
                <a:latin typeface="Salsa"/>
                <a:ea typeface="Salsa"/>
                <a:cs typeface="Salsa"/>
                <a:sym typeface="Salsa"/>
              </a:rPr>
              <a:t>Cereales, que NO se han mas de </a:t>
            </a:r>
          </a:p>
          <a:p>
            <a:pPr marL="0" lvl="0" indent="0" algn="ctr" rtl="0">
              <a:lnSpc>
                <a:spcPct val="115000"/>
              </a:lnSpc>
              <a:spcBef>
                <a:spcPts val="0"/>
              </a:spcBef>
              <a:spcAft>
                <a:spcPts val="0"/>
              </a:spcAft>
              <a:buClr>
                <a:schemeClr val="dk1"/>
              </a:buClr>
              <a:buSzPts val="1100"/>
              <a:buFont typeface="Arial"/>
              <a:buNone/>
            </a:pPr>
            <a:r>
              <a:rPr lang="en" sz="3000" b="1" dirty="0">
                <a:solidFill>
                  <a:schemeClr val="lt1"/>
                </a:solidFill>
                <a:latin typeface="Salsa"/>
                <a:ea typeface="Salsa"/>
                <a:cs typeface="Salsa"/>
                <a:sym typeface="Salsa"/>
              </a:rPr>
              <a:t>6 Gramos de Azucar</a:t>
            </a:r>
            <a:endParaRPr sz="3000" b="1" dirty="0">
              <a:solidFill>
                <a:schemeClr val="dk1"/>
              </a:solidFill>
              <a:highlight>
                <a:srgbClr val="FFFF00"/>
              </a:highlight>
              <a:latin typeface="Salsa"/>
              <a:ea typeface="Salsa"/>
              <a:cs typeface="Salsa"/>
              <a:sym typeface="Salsa"/>
            </a:endParaRPr>
          </a:p>
          <a:p>
            <a:pPr marL="0" lvl="0" indent="0" algn="l" rtl="0">
              <a:spcBef>
                <a:spcPts val="0"/>
              </a:spcBef>
              <a:spcAft>
                <a:spcPts val="0"/>
              </a:spcAft>
              <a:buNone/>
            </a:pPr>
            <a:endParaRPr dirty="0"/>
          </a:p>
        </p:txBody>
      </p:sp>
      <p:pic>
        <p:nvPicPr>
          <p:cNvPr id="3" name="Picture 2">
            <a:extLst>
              <a:ext uri="{FF2B5EF4-FFF2-40B4-BE49-F238E27FC236}">
                <a16:creationId xmlns:a16="http://schemas.microsoft.com/office/drawing/2014/main" id="{4383314F-1897-E39B-E2BD-6F95092EBAA3}"/>
              </a:ext>
            </a:extLst>
          </p:cNvPr>
          <p:cNvPicPr>
            <a:picLocks noChangeAspect="1"/>
          </p:cNvPicPr>
          <p:nvPr/>
        </p:nvPicPr>
        <p:blipFill>
          <a:blip r:embed="rId3"/>
          <a:srcRect b="16060"/>
          <a:stretch>
            <a:fillRect/>
          </a:stretch>
        </p:blipFill>
        <p:spPr>
          <a:xfrm>
            <a:off x="-11100" y="1260675"/>
            <a:ext cx="9144000" cy="511697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3"/>
          <p:cNvSpPr txBox="1"/>
          <p:nvPr/>
        </p:nvSpPr>
        <p:spPr>
          <a:xfrm>
            <a:off x="-11100" y="0"/>
            <a:ext cx="9166200" cy="68580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1000"/>
              </a:spcBef>
              <a:spcAft>
                <a:spcPts val="1000"/>
              </a:spcAft>
              <a:buNone/>
            </a:pPr>
            <a:r>
              <a:rPr lang="en" sz="4000" b="1" dirty="0">
                <a:solidFill>
                  <a:srgbClr val="FFFFFF"/>
                </a:solidFill>
                <a:latin typeface="Comfortaa"/>
                <a:ea typeface="Comfortaa"/>
                <a:cs typeface="Comfortaa"/>
                <a:sym typeface="Comfortaa"/>
              </a:rPr>
              <a:t> Carnes y Alternativas de Carne</a:t>
            </a:r>
            <a:endParaRPr sz="4000" b="1" dirty="0">
              <a:solidFill>
                <a:srgbClr val="FFFFFF"/>
              </a:solidFill>
              <a:latin typeface="Comfortaa"/>
              <a:ea typeface="Comfortaa"/>
              <a:cs typeface="Comfortaa"/>
              <a:sym typeface="Comfortaa"/>
            </a:endParaRPr>
          </a:p>
        </p:txBody>
      </p:sp>
      <p:pic>
        <p:nvPicPr>
          <p:cNvPr id="3" name="Picture 2">
            <a:extLst>
              <a:ext uri="{FF2B5EF4-FFF2-40B4-BE49-F238E27FC236}">
                <a16:creationId xmlns:a16="http://schemas.microsoft.com/office/drawing/2014/main" id="{C69BA40C-825B-0EB9-1DE1-CDB2587E5B5E}"/>
              </a:ext>
            </a:extLst>
          </p:cNvPr>
          <p:cNvPicPr>
            <a:picLocks noChangeAspect="1"/>
          </p:cNvPicPr>
          <p:nvPr/>
        </p:nvPicPr>
        <p:blipFill>
          <a:blip r:embed="rId3"/>
          <a:srcRect b="14162"/>
          <a:stretch>
            <a:fillRect/>
          </a:stretch>
        </p:blipFill>
        <p:spPr>
          <a:xfrm>
            <a:off x="11100" y="1230300"/>
            <a:ext cx="9144000" cy="523272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1">
          <a:extLst>
            <a:ext uri="{FF2B5EF4-FFF2-40B4-BE49-F238E27FC236}">
              <a16:creationId xmlns:a16="http://schemas.microsoft.com/office/drawing/2014/main" id="{8FE35144-C902-6834-0369-92A64A95A2E1}"/>
            </a:ext>
          </a:extLst>
        </p:cNvPr>
        <p:cNvGrpSpPr/>
        <p:nvPr/>
      </p:nvGrpSpPr>
      <p:grpSpPr>
        <a:xfrm>
          <a:off x="0" y="0"/>
          <a:ext cx="0" cy="0"/>
          <a:chOff x="0" y="0"/>
          <a:chExt cx="0" cy="0"/>
        </a:xfrm>
      </p:grpSpPr>
      <p:sp>
        <p:nvSpPr>
          <p:cNvPr id="212" name="Google Shape;212;p33">
            <a:extLst>
              <a:ext uri="{FF2B5EF4-FFF2-40B4-BE49-F238E27FC236}">
                <a16:creationId xmlns:a16="http://schemas.microsoft.com/office/drawing/2014/main" id="{024E2C9B-EEF2-0CEC-DE83-B8182EFFCC4E}"/>
              </a:ext>
            </a:extLst>
          </p:cNvPr>
          <p:cNvSpPr txBox="1"/>
          <p:nvPr/>
        </p:nvSpPr>
        <p:spPr>
          <a:xfrm>
            <a:off x="-11100" y="0"/>
            <a:ext cx="9166200" cy="68580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1000"/>
              </a:spcBef>
              <a:spcAft>
                <a:spcPts val="1000"/>
              </a:spcAft>
              <a:buNone/>
            </a:pPr>
            <a:r>
              <a:rPr lang="en-US" sz="4000" b="1" dirty="0">
                <a:solidFill>
                  <a:srgbClr val="FFFFFF"/>
                </a:solidFill>
                <a:latin typeface="Salsa" panose="020B0604020202020204" charset="0"/>
                <a:ea typeface="Comfortaa"/>
                <a:cs typeface="Comfortaa"/>
                <a:sym typeface="Comfortaa"/>
              </a:rPr>
              <a:t>No </a:t>
            </a:r>
            <a:r>
              <a:rPr lang="en-US" sz="4000" b="1">
                <a:solidFill>
                  <a:srgbClr val="FFFFFF"/>
                </a:solidFill>
                <a:latin typeface="Salsa" panose="020B0604020202020204" charset="0"/>
                <a:ea typeface="Comfortaa"/>
                <a:cs typeface="Comfortaa"/>
                <a:sym typeface="Comfortaa"/>
              </a:rPr>
              <a:t>Sirva</a:t>
            </a:r>
            <a:r>
              <a:rPr lang="en-US" sz="4000" b="1" dirty="0">
                <a:solidFill>
                  <a:srgbClr val="FFFFFF"/>
                </a:solidFill>
                <a:latin typeface="Salsa" panose="020B0604020202020204" charset="0"/>
                <a:ea typeface="Comfortaa"/>
                <a:cs typeface="Comfortaa"/>
                <a:sym typeface="Comfortaa"/>
              </a:rPr>
              <a:t> Comida </a:t>
            </a:r>
            <a:r>
              <a:rPr lang="en-US" sz="4000" b="1">
                <a:solidFill>
                  <a:srgbClr val="FFFFFF"/>
                </a:solidFill>
                <a:latin typeface="Salsa" panose="020B0604020202020204" charset="0"/>
                <a:ea typeface="Comfortaa"/>
                <a:cs typeface="Comfortaa"/>
                <a:sym typeface="Comfortaa"/>
              </a:rPr>
              <a:t>Procesada</a:t>
            </a:r>
            <a:endParaRPr sz="4000" b="1" dirty="0">
              <a:solidFill>
                <a:srgbClr val="FFFFFF"/>
              </a:solidFill>
              <a:latin typeface="Salsa" panose="020B0604020202020204" charset="0"/>
              <a:ea typeface="Comfortaa"/>
              <a:cs typeface="Comfortaa"/>
              <a:sym typeface="Comfortaa"/>
            </a:endParaRPr>
          </a:p>
        </p:txBody>
      </p:sp>
      <p:pic>
        <p:nvPicPr>
          <p:cNvPr id="4" name="Picture 3">
            <a:extLst>
              <a:ext uri="{FF2B5EF4-FFF2-40B4-BE49-F238E27FC236}">
                <a16:creationId xmlns:a16="http://schemas.microsoft.com/office/drawing/2014/main" id="{2AA180B6-1FAF-987A-253A-E6F3EF46E7B2}"/>
              </a:ext>
            </a:extLst>
          </p:cNvPr>
          <p:cNvPicPr>
            <a:picLocks noChangeAspect="1"/>
          </p:cNvPicPr>
          <p:nvPr/>
        </p:nvPicPr>
        <p:blipFill>
          <a:blip r:embed="rId3"/>
          <a:srcRect b="15664"/>
          <a:stretch>
            <a:fillRect/>
          </a:stretch>
        </p:blipFill>
        <p:spPr>
          <a:xfrm>
            <a:off x="-11100" y="917294"/>
            <a:ext cx="9144000" cy="5648446"/>
          </a:xfrm>
          <a:prstGeom prst="rect">
            <a:avLst/>
          </a:prstGeom>
        </p:spPr>
      </p:pic>
    </p:spTree>
    <p:extLst>
      <p:ext uri="{BB962C8B-B14F-4D97-AF65-F5344CB8AC3E}">
        <p14:creationId xmlns:p14="http://schemas.microsoft.com/office/powerpoint/2010/main" val="3669832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3" name="Google Shape;63;p14"/>
          <p:cNvSpPr txBox="1"/>
          <p:nvPr/>
        </p:nvSpPr>
        <p:spPr>
          <a:xfrm>
            <a:off x="311700" y="1331090"/>
            <a:ext cx="4069800" cy="5173882"/>
          </a:xfrm>
          <a:prstGeom prst="rect">
            <a:avLst/>
          </a:prstGeom>
          <a:noFill/>
          <a:ln>
            <a:noFill/>
          </a:ln>
        </p:spPr>
        <p:txBody>
          <a:bodyPr spcFirstLastPara="1" lIns="91425" tIns="91425" rIns="91425" bIns="91425" anchor="t" anchorCtr="0">
            <a:normAutofit fontScale="92500" lnSpcReduction="10000"/>
          </a:bodyPr>
          <a:lstStyle/>
          <a:p>
            <a:pPr marL="0" lvl="0" indent="0">
              <a:lnSpc>
                <a:spcPct val="90000"/>
              </a:lnSpc>
              <a:spcAft>
                <a:spcPts val="600"/>
              </a:spcAft>
              <a:buFont typeface="Arial"/>
              <a:buNone/>
            </a:pPr>
            <a:r>
              <a:rPr lang="en-US" sz="1300" b="0" i="0" u="none" strike="noStrike" cap="none" dirty="0">
                <a:solidFill>
                  <a:schemeClr val="dk1"/>
                </a:solidFill>
                <a:highlight>
                  <a:srgbClr val="F8F9FA"/>
                </a:highlight>
              </a:rPr>
              <a:t>Las </a:t>
            </a:r>
            <a:r>
              <a:rPr lang="en-US" sz="1300" b="0" i="0" u="none" strike="noStrike" cap="none">
                <a:solidFill>
                  <a:schemeClr val="dk1"/>
                </a:solidFill>
                <a:highlight>
                  <a:srgbClr val="F8F9FA"/>
                </a:highlight>
              </a:rPr>
              <a:t>regulaciones</a:t>
            </a:r>
            <a:r>
              <a:rPr lang="en-US" sz="1300" b="0" i="0" u="none" strike="noStrike" cap="none" dirty="0">
                <a:solidFill>
                  <a:schemeClr val="dk1"/>
                </a:solidFill>
                <a:highlight>
                  <a:srgbClr val="F8F9FA"/>
                </a:highlight>
              </a:rPr>
              <a:t> de CACFP </a:t>
            </a:r>
            <a:r>
              <a:rPr lang="en-US" sz="1300" b="0" i="0" u="none" strike="noStrike" cap="none">
                <a:solidFill>
                  <a:schemeClr val="dk1"/>
                </a:solidFill>
                <a:highlight>
                  <a:srgbClr val="F8F9FA"/>
                </a:highlight>
              </a:rPr>
              <a:t>requieren</a:t>
            </a:r>
            <a:r>
              <a:rPr lang="en-US" sz="1300" b="0" i="0" u="none" strike="noStrike" cap="none" dirty="0">
                <a:solidFill>
                  <a:schemeClr val="dk1"/>
                </a:solidFill>
                <a:highlight>
                  <a:srgbClr val="F8F9FA"/>
                </a:highlight>
              </a:rPr>
              <a:t> </a:t>
            </a:r>
            <a:r>
              <a:rPr lang="en-US" sz="1300" b="0" i="0" u="none" strike="noStrike" cap="none">
                <a:solidFill>
                  <a:schemeClr val="dk1"/>
                </a:solidFill>
                <a:highlight>
                  <a:srgbClr val="F8F9FA"/>
                </a:highlight>
              </a:rPr>
              <a:t>que</a:t>
            </a:r>
            <a:r>
              <a:rPr lang="en-US" sz="1300" b="0" i="0" u="none" strike="noStrike" cap="none" dirty="0">
                <a:solidFill>
                  <a:schemeClr val="dk1"/>
                </a:solidFill>
                <a:highlight>
                  <a:srgbClr val="F8F9FA"/>
                </a:highlight>
              </a:rPr>
              <a:t> </a:t>
            </a:r>
            <a:r>
              <a:rPr lang="en-US" sz="1300" b="0" i="0" u="none" strike="noStrike" cap="none">
                <a:solidFill>
                  <a:schemeClr val="dk1"/>
                </a:solidFill>
                <a:highlight>
                  <a:srgbClr val="F8F9FA"/>
                </a:highlight>
              </a:rPr>
              <a:t>todos</a:t>
            </a:r>
            <a:r>
              <a:rPr lang="en-US" sz="1300" b="0" i="0" u="none" strike="noStrike" cap="none" dirty="0">
                <a:solidFill>
                  <a:schemeClr val="dk1"/>
                </a:solidFill>
                <a:highlight>
                  <a:srgbClr val="F8F9FA"/>
                </a:highlight>
              </a:rPr>
              <a:t> </a:t>
            </a:r>
            <a:r>
              <a:rPr lang="en-US" sz="1300" b="0" i="0" u="none" strike="noStrike" cap="none">
                <a:solidFill>
                  <a:schemeClr val="dk1"/>
                </a:solidFill>
                <a:highlight>
                  <a:srgbClr val="F8F9FA"/>
                </a:highlight>
              </a:rPr>
              <a:t>los</a:t>
            </a:r>
            <a:r>
              <a:rPr lang="en-US" sz="1300" b="0" i="0" u="none" strike="noStrike" cap="none" dirty="0">
                <a:solidFill>
                  <a:schemeClr val="dk1"/>
                </a:solidFill>
                <a:highlight>
                  <a:srgbClr val="F8F9FA"/>
                </a:highlight>
              </a:rPr>
              <a:t> </a:t>
            </a:r>
            <a:r>
              <a:rPr lang="en-US" sz="1300" b="0" i="0" u="none" strike="noStrike" cap="none">
                <a:solidFill>
                  <a:schemeClr val="dk1"/>
                </a:solidFill>
                <a:highlight>
                  <a:srgbClr val="F8F9FA"/>
                </a:highlight>
              </a:rPr>
              <a:t>proveedores</a:t>
            </a:r>
            <a:r>
              <a:rPr lang="en-US" sz="1300" b="0" i="0" u="none" strike="noStrike" cap="none" dirty="0">
                <a:solidFill>
                  <a:schemeClr val="dk1"/>
                </a:solidFill>
                <a:highlight>
                  <a:srgbClr val="F8F9FA"/>
                </a:highlight>
              </a:rPr>
              <a:t> </a:t>
            </a:r>
            <a:r>
              <a:rPr lang="en-US" sz="1300" b="0" i="0" u="none" strike="noStrike" cap="none">
                <a:solidFill>
                  <a:schemeClr val="dk1"/>
                </a:solidFill>
                <a:highlight>
                  <a:srgbClr val="F8F9FA"/>
                </a:highlight>
              </a:rPr>
              <a:t>reciban</a:t>
            </a:r>
            <a:r>
              <a:rPr lang="en-US" sz="1300" b="0" i="0" u="none" strike="noStrike" cap="none" dirty="0">
                <a:solidFill>
                  <a:schemeClr val="dk1"/>
                </a:solidFill>
                <a:highlight>
                  <a:srgbClr val="F8F9FA"/>
                </a:highlight>
              </a:rPr>
              <a:t> </a:t>
            </a:r>
            <a:r>
              <a:rPr lang="en-US" sz="1300" b="0" i="0" u="none" strike="noStrike" cap="none">
                <a:solidFill>
                  <a:schemeClr val="dk1"/>
                </a:solidFill>
                <a:highlight>
                  <a:srgbClr val="F8F9FA"/>
                </a:highlight>
              </a:rPr>
              <a:t>una</a:t>
            </a:r>
            <a:r>
              <a:rPr lang="en-US" sz="1300" b="0" i="0" u="none" strike="noStrike" cap="none" dirty="0">
                <a:solidFill>
                  <a:schemeClr val="dk1"/>
                </a:solidFill>
                <a:highlight>
                  <a:srgbClr val="F8F9FA"/>
                </a:highlight>
              </a:rPr>
              <a:t> </a:t>
            </a:r>
            <a:r>
              <a:rPr lang="en-US" sz="1300" b="0" i="0" u="none" strike="noStrike" cap="none">
                <a:solidFill>
                  <a:schemeClr val="dk1"/>
                </a:solidFill>
                <a:highlight>
                  <a:srgbClr val="F8F9FA"/>
                </a:highlight>
              </a:rPr>
              <a:t>capacitación</a:t>
            </a:r>
            <a:r>
              <a:rPr lang="en-US" sz="1300" b="0" i="0" u="none" strike="noStrike" cap="none" dirty="0">
                <a:solidFill>
                  <a:schemeClr val="dk1"/>
                </a:solidFill>
                <a:highlight>
                  <a:srgbClr val="F8F9FA"/>
                </a:highlight>
              </a:rPr>
              <a:t> </a:t>
            </a:r>
            <a:r>
              <a:rPr lang="en-US" sz="1300" b="0" i="0" u="none" strike="noStrike" cap="none">
                <a:solidFill>
                  <a:schemeClr val="dk1"/>
                </a:solidFill>
                <a:highlight>
                  <a:srgbClr val="F8F9FA"/>
                </a:highlight>
              </a:rPr>
              <a:t>anual</a:t>
            </a:r>
            <a:r>
              <a:rPr lang="en-US" sz="1300" b="0" i="0" u="none" strike="noStrike" cap="none" dirty="0">
                <a:solidFill>
                  <a:schemeClr val="dk1"/>
                </a:solidFill>
                <a:highlight>
                  <a:srgbClr val="F8F9FA"/>
                </a:highlight>
              </a:rPr>
              <a:t> para </a:t>
            </a:r>
            <a:r>
              <a:rPr lang="en-US" sz="1300" b="0" i="0" u="none" strike="noStrike" cap="none">
                <a:solidFill>
                  <a:schemeClr val="dk1"/>
                </a:solidFill>
                <a:highlight>
                  <a:srgbClr val="F8F9FA"/>
                </a:highlight>
              </a:rPr>
              <a:t>analizar</a:t>
            </a:r>
            <a:r>
              <a:rPr lang="en-US" sz="1300" b="0" i="0" u="none" strike="noStrike" cap="none" dirty="0">
                <a:solidFill>
                  <a:schemeClr val="dk1"/>
                </a:solidFill>
                <a:highlight>
                  <a:srgbClr val="F8F9FA"/>
                </a:highlight>
              </a:rPr>
              <a:t> el material </a:t>
            </a:r>
            <a:r>
              <a:rPr lang="en-US" sz="1300" b="0" i="0" u="none" strike="noStrike" cap="none">
                <a:solidFill>
                  <a:schemeClr val="dk1"/>
                </a:solidFill>
                <a:highlight>
                  <a:srgbClr val="F8F9FA"/>
                </a:highlight>
              </a:rPr>
              <a:t>que</a:t>
            </a:r>
            <a:r>
              <a:rPr lang="en-US" sz="1300" b="0" i="0" u="none" strike="noStrike" cap="none" dirty="0">
                <a:solidFill>
                  <a:schemeClr val="dk1"/>
                </a:solidFill>
                <a:highlight>
                  <a:srgbClr val="F8F9FA"/>
                </a:highlight>
              </a:rPr>
              <a:t> es fundamental para </a:t>
            </a:r>
            <a:r>
              <a:rPr lang="en-US" sz="1300" b="0" i="0" u="none" strike="noStrike" cap="none">
                <a:solidFill>
                  <a:schemeClr val="dk1"/>
                </a:solidFill>
                <a:highlight>
                  <a:srgbClr val="F8F9FA"/>
                </a:highlight>
              </a:rPr>
              <a:t>cumplir</a:t>
            </a:r>
            <a:r>
              <a:rPr lang="en-US" sz="1300" b="0" i="0" u="none" strike="noStrike" cap="none" dirty="0">
                <a:solidFill>
                  <a:schemeClr val="dk1"/>
                </a:solidFill>
                <a:highlight>
                  <a:srgbClr val="F8F9FA"/>
                </a:highlight>
              </a:rPr>
              <a:t> con el CACFP.</a:t>
            </a:r>
          </a:p>
          <a:p>
            <a:pPr marL="0" lvl="0" indent="0">
              <a:lnSpc>
                <a:spcPct val="90000"/>
              </a:lnSpc>
              <a:spcAft>
                <a:spcPts val="600"/>
              </a:spcAft>
              <a:buFont typeface="Arial"/>
              <a:buNone/>
            </a:pPr>
            <a:endParaRPr lang="en-US" sz="1300" b="0" i="0" u="none" strike="noStrike" cap="none" dirty="0">
              <a:solidFill>
                <a:schemeClr val="dk1"/>
              </a:solidFill>
              <a:highlight>
                <a:srgbClr val="F8F9FA"/>
              </a:highlight>
            </a:endParaRPr>
          </a:p>
          <a:p>
            <a:pPr marL="0" lvl="0" indent="0">
              <a:lnSpc>
                <a:spcPct val="90000"/>
              </a:lnSpc>
              <a:spcAft>
                <a:spcPts val="600"/>
              </a:spcAft>
              <a:buFont typeface="Arial"/>
              <a:buNone/>
            </a:pPr>
            <a:r>
              <a:rPr lang="en-US" sz="1300" b="0" i="0" u="none" strike="noStrike" cap="none" dirty="0">
                <a:solidFill>
                  <a:schemeClr val="dk1"/>
                </a:solidFill>
                <a:highlight>
                  <a:srgbClr val="F8F9FA"/>
                </a:highlight>
              </a:rPr>
              <a:t>La </a:t>
            </a:r>
            <a:r>
              <a:rPr lang="en-US" sz="1300" b="0" i="0" u="none" strike="noStrike" cap="none">
                <a:solidFill>
                  <a:schemeClr val="dk1"/>
                </a:solidFill>
                <a:highlight>
                  <a:srgbClr val="F8F9FA"/>
                </a:highlight>
              </a:rPr>
              <a:t>capacitación</a:t>
            </a:r>
            <a:r>
              <a:rPr lang="en-US" sz="1300" b="0" i="0" u="none" strike="noStrike" cap="none" dirty="0">
                <a:solidFill>
                  <a:schemeClr val="dk1"/>
                </a:solidFill>
                <a:highlight>
                  <a:srgbClr val="F8F9FA"/>
                </a:highlight>
              </a:rPr>
              <a:t> se </a:t>
            </a:r>
            <a:r>
              <a:rPr lang="en-US" sz="1300" b="0" i="0" u="none" strike="noStrike" cap="none">
                <a:solidFill>
                  <a:schemeClr val="dk1"/>
                </a:solidFill>
                <a:highlight>
                  <a:srgbClr val="F8F9FA"/>
                </a:highlight>
              </a:rPr>
              <a:t>basará</a:t>
            </a:r>
            <a:r>
              <a:rPr lang="en-US" sz="1300" b="0" i="0" u="none" strike="noStrike" cap="none" dirty="0">
                <a:solidFill>
                  <a:schemeClr val="dk1"/>
                </a:solidFill>
                <a:highlight>
                  <a:srgbClr val="F8F9FA"/>
                </a:highlight>
              </a:rPr>
              <a:t> </a:t>
            </a:r>
            <a:r>
              <a:rPr lang="en-US" sz="1300" b="0" i="0" u="none" strike="noStrike" cap="none">
                <a:solidFill>
                  <a:schemeClr val="dk1"/>
                </a:solidFill>
                <a:highlight>
                  <a:srgbClr val="F8F9FA"/>
                </a:highlight>
              </a:rPr>
              <a:t>en</a:t>
            </a:r>
            <a:r>
              <a:rPr lang="en-US" sz="1300" b="0" i="0" u="none" strike="noStrike" cap="none" dirty="0">
                <a:solidFill>
                  <a:schemeClr val="dk1"/>
                </a:solidFill>
                <a:highlight>
                  <a:srgbClr val="F8F9FA"/>
                </a:highlight>
              </a:rPr>
              <a:t> </a:t>
            </a:r>
            <a:r>
              <a:rPr lang="en-US" sz="1300" b="0" i="0" u="none" strike="noStrike" cap="none">
                <a:solidFill>
                  <a:schemeClr val="dk1"/>
                </a:solidFill>
                <a:highlight>
                  <a:srgbClr val="F8F9FA"/>
                </a:highlight>
              </a:rPr>
              <a:t>los</a:t>
            </a:r>
            <a:r>
              <a:rPr lang="en-US" sz="1300" b="0" i="0" u="none" strike="noStrike" cap="none" dirty="0">
                <a:solidFill>
                  <a:schemeClr val="dk1"/>
                </a:solidFill>
                <a:highlight>
                  <a:srgbClr val="F8F9FA"/>
                </a:highlight>
              </a:rPr>
              <a:t> </a:t>
            </a:r>
            <a:r>
              <a:rPr lang="en-US" sz="1300" b="0" i="0" u="none" strike="noStrike" cap="none">
                <a:solidFill>
                  <a:schemeClr val="dk1"/>
                </a:solidFill>
                <a:highlight>
                  <a:srgbClr val="F8F9FA"/>
                </a:highlight>
              </a:rPr>
              <a:t>siguientes</a:t>
            </a:r>
            <a:r>
              <a:rPr lang="en-US" sz="1300" b="0" i="0" u="none" strike="noStrike" cap="none" dirty="0">
                <a:solidFill>
                  <a:schemeClr val="dk1"/>
                </a:solidFill>
                <a:highlight>
                  <a:srgbClr val="F8F9FA"/>
                </a:highlight>
              </a:rPr>
              <a:t> </a:t>
            </a:r>
            <a:r>
              <a:rPr lang="en-US" sz="1300" b="0" i="0" u="none" strike="noStrike" cap="none">
                <a:solidFill>
                  <a:schemeClr val="dk1"/>
                </a:solidFill>
                <a:highlight>
                  <a:srgbClr val="F8F9FA"/>
                </a:highlight>
              </a:rPr>
              <a:t>temas</a:t>
            </a:r>
            <a:endParaRPr lang="en-US" sz="1300" b="0" i="0" u="none" strike="noStrike" cap="none" dirty="0">
              <a:solidFill>
                <a:schemeClr val="dk1"/>
              </a:solidFill>
              <a:highlight>
                <a:srgbClr val="F8F9FA"/>
              </a:highlight>
            </a:endParaRPr>
          </a:p>
          <a:p>
            <a:pPr marL="0" lvl="0" indent="0">
              <a:lnSpc>
                <a:spcPct val="90000"/>
              </a:lnSpc>
              <a:spcAft>
                <a:spcPts val="600"/>
              </a:spcAft>
              <a:buFont typeface="Arial"/>
              <a:buNone/>
            </a:pPr>
            <a:endParaRPr lang="en-US" sz="1300" b="0" i="0" u="none" strike="noStrike" cap="none" dirty="0">
              <a:solidFill>
                <a:schemeClr val="dk1"/>
              </a:solidFill>
              <a:highlight>
                <a:srgbClr val="F8F9FA"/>
              </a:highlight>
            </a:endParaRPr>
          </a:p>
          <a:p>
            <a:pPr marL="457200" lvl="0" indent="-330200">
              <a:lnSpc>
                <a:spcPct val="90000"/>
              </a:lnSpc>
              <a:spcAft>
                <a:spcPts val="600"/>
              </a:spcAft>
              <a:buSzPts val="1600"/>
              <a:buFont typeface="Arial"/>
              <a:buChar char="●"/>
            </a:pPr>
            <a:r>
              <a:rPr lang="en-US" sz="1300" b="0" i="0" u="none" strike="noStrike" cap="none" dirty="0" err="1">
                <a:solidFill>
                  <a:schemeClr val="dk1"/>
                </a:solidFill>
                <a:highlight>
                  <a:srgbClr val="F8F9FA"/>
                </a:highlight>
              </a:rPr>
              <a:t>Requisitos</a:t>
            </a:r>
            <a:r>
              <a:rPr lang="en-US" sz="1300" b="0" i="0" u="none" strike="noStrike" cap="none" err="1">
                <a:solidFill>
                  <a:schemeClr val="dk1"/>
                </a:solidFill>
                <a:highlight>
                  <a:srgbClr val="F8F9FA"/>
                </a:highlight>
              </a:rPr>
              <a:t> del </a:t>
            </a:r>
            <a:r>
              <a:rPr lang="en-US" sz="1300" b="0" i="0" u="none" strike="noStrike" cap="none" dirty="0" err="1">
                <a:solidFill>
                  <a:schemeClr val="dk1"/>
                </a:solidFill>
                <a:highlight>
                  <a:srgbClr val="F8F9FA"/>
                </a:highlight>
              </a:rPr>
              <a:t>patrón</a:t>
            </a:r>
            <a:r>
              <a:rPr lang="en-US" sz="1300" b="0" i="0" u="none" strike="noStrike" cap="none" err="1">
                <a:solidFill>
                  <a:schemeClr val="dk1"/>
                </a:solidFill>
                <a:highlight>
                  <a:srgbClr val="F8F9FA"/>
                </a:highlight>
              </a:rPr>
              <a:t> de comidas</a:t>
            </a:r>
          </a:p>
          <a:p>
            <a:pPr marL="457200" lvl="0" indent="-330200">
              <a:lnSpc>
                <a:spcPct val="90000"/>
              </a:lnSpc>
              <a:spcAft>
                <a:spcPts val="600"/>
              </a:spcAft>
              <a:buSzPts val="1600"/>
              <a:buFont typeface="Arial"/>
              <a:buChar char="●"/>
            </a:pPr>
            <a:r>
              <a:rPr lang="en-US" sz="1300" b="0" i="0" u="none" strike="noStrike" cap="none" dirty="0" err="1">
                <a:solidFill>
                  <a:schemeClr val="dk1"/>
                </a:solidFill>
                <a:highlight>
                  <a:srgbClr val="F8F9FA"/>
                </a:highlight>
              </a:rPr>
              <a:t>Requisitos</a:t>
            </a:r>
            <a:r>
              <a:rPr lang="en-US" sz="1300" b="0" i="0" u="none" strike="noStrike" cap="none" err="1">
                <a:solidFill>
                  <a:schemeClr val="dk1"/>
                </a:solidFill>
                <a:highlight>
                  <a:srgbClr val="F8F9FA"/>
                </a:highlight>
              </a:rPr>
              <a:t> de leche</a:t>
            </a:r>
          </a:p>
          <a:p>
            <a:pPr marL="457200" lvl="0" indent="-330200">
              <a:lnSpc>
                <a:spcPct val="90000"/>
              </a:lnSpc>
              <a:spcAft>
                <a:spcPts val="600"/>
              </a:spcAft>
              <a:buSzPts val="1600"/>
              <a:buFont typeface="Arial"/>
              <a:buChar char="●"/>
            </a:pPr>
            <a:r>
              <a:rPr lang="en-US" sz="1300" b="0" i="0" u="none" strike="noStrike" cap="none" dirty="0">
                <a:solidFill>
                  <a:schemeClr val="dk1"/>
                </a:solidFill>
                <a:highlight>
                  <a:srgbClr val="F8F9FA"/>
                </a:highlight>
              </a:rPr>
              <a:t>Visitas de </a:t>
            </a:r>
            <a:r>
              <a:rPr lang="en-US" sz="1300" b="0" i="0" u="none" strike="noStrike" cap="none">
                <a:solidFill>
                  <a:schemeClr val="dk1"/>
                </a:solidFill>
                <a:highlight>
                  <a:srgbClr val="F8F9FA"/>
                </a:highlight>
              </a:rPr>
              <a:t>seguimiento</a:t>
            </a:r>
            <a:endParaRPr lang="en-US" sz="1300" b="0" i="0" u="none" strike="noStrike" cap="none" dirty="0">
              <a:solidFill>
                <a:schemeClr val="dk1"/>
              </a:solidFill>
              <a:highlight>
                <a:srgbClr val="F8F9FA"/>
              </a:highlight>
            </a:endParaRPr>
          </a:p>
          <a:p>
            <a:pPr marL="457200" lvl="0" indent="-330200">
              <a:lnSpc>
                <a:spcPct val="90000"/>
              </a:lnSpc>
              <a:spcAft>
                <a:spcPts val="600"/>
              </a:spcAft>
              <a:buSzPts val="1600"/>
              <a:buFont typeface="Arial"/>
              <a:buChar char="●"/>
            </a:pPr>
            <a:r>
              <a:rPr lang="en-US" sz="1300" b="0" i="0" u="none" strike="noStrike" cap="none" dirty="0" err="1">
                <a:solidFill>
                  <a:schemeClr val="dk1"/>
                </a:solidFill>
                <a:highlight>
                  <a:srgbClr val="F8F9FA"/>
                </a:highlight>
              </a:rPr>
              <a:t>Proceso</a:t>
            </a:r>
            <a:r>
              <a:rPr lang="en-US" sz="1300" b="0" i="0" u="none" strike="noStrike" cap="none" err="1">
                <a:solidFill>
                  <a:schemeClr val="dk1"/>
                </a:solidFill>
                <a:highlight>
                  <a:srgbClr val="F8F9FA"/>
                </a:highlight>
              </a:rPr>
              <a:t>/</a:t>
            </a:r>
            <a:r>
              <a:rPr lang="en-US" sz="1300" b="0" i="0" u="none" strike="noStrike" cap="none" dirty="0" err="1">
                <a:solidFill>
                  <a:schemeClr val="dk1"/>
                </a:solidFill>
                <a:highlight>
                  <a:srgbClr val="F8F9FA"/>
                </a:highlight>
              </a:rPr>
              <a:t>Entrenamiento</a:t>
            </a:r>
            <a:r>
              <a:rPr lang="en-US" sz="1300" b="0" i="0" u="none" strike="noStrike" cap="none" err="1">
                <a:solidFill>
                  <a:schemeClr val="dk1"/>
                </a:solidFill>
                <a:highlight>
                  <a:srgbClr val="F8F9FA"/>
                </a:highlight>
              </a:rPr>
              <a:t> </a:t>
            </a:r>
            <a:r>
              <a:rPr lang="en-US" sz="1300" b="0" i="0" u="none" strike="noStrike" cap="none" dirty="0" err="1">
                <a:solidFill>
                  <a:schemeClr val="dk1"/>
                </a:solidFill>
                <a:highlight>
                  <a:srgbClr val="F8F9FA"/>
                </a:highlight>
              </a:rPr>
              <a:t>Seriamente</a:t>
            </a:r>
            <a:r>
              <a:rPr lang="en-US" sz="1300" b="0" i="0" u="none" strike="noStrike" cap="none" err="1">
                <a:solidFill>
                  <a:schemeClr val="dk1"/>
                </a:solidFill>
                <a:highlight>
                  <a:srgbClr val="F8F9FA"/>
                </a:highlight>
              </a:rPr>
              <a:t> </a:t>
            </a:r>
            <a:r>
              <a:rPr lang="en-US" sz="1300" b="0" i="0" u="none" strike="noStrike" cap="none" dirty="0" err="1">
                <a:solidFill>
                  <a:schemeClr val="dk1"/>
                </a:solidFill>
                <a:highlight>
                  <a:srgbClr val="F8F9FA"/>
                </a:highlight>
              </a:rPr>
              <a:t>Deficiente</a:t>
            </a:r>
            <a:endParaRPr lang="en-US" sz="1300" b="0" i="0" u="none" strike="noStrike" cap="none" dirty="0">
              <a:solidFill>
                <a:schemeClr val="dk1"/>
              </a:solidFill>
              <a:highlight>
                <a:srgbClr val="F8F9FA"/>
              </a:highlight>
            </a:endParaRPr>
          </a:p>
          <a:p>
            <a:pPr marL="457200" lvl="0" indent="-330200">
              <a:lnSpc>
                <a:spcPct val="90000"/>
              </a:lnSpc>
              <a:spcAft>
                <a:spcPts val="600"/>
              </a:spcAft>
              <a:buSzPts val="1600"/>
              <a:buFont typeface="Arial"/>
              <a:buChar char="●"/>
            </a:pPr>
            <a:r>
              <a:rPr lang="en-US" sz="1300" b="0" i="0" u="none" strike="noStrike" cap="none" dirty="0" err="1">
                <a:solidFill>
                  <a:schemeClr val="dk1"/>
                </a:solidFill>
                <a:highlight>
                  <a:srgbClr val="F8F9FA"/>
                </a:highlight>
              </a:rPr>
              <a:t>Recuento</a:t>
            </a:r>
            <a:r>
              <a:rPr lang="en-US" sz="1300" b="0" i="0" u="none" strike="noStrike" cap="none" err="1">
                <a:solidFill>
                  <a:schemeClr val="dk1"/>
                </a:solidFill>
                <a:highlight>
                  <a:srgbClr val="F8F9FA"/>
                </a:highlight>
              </a:rPr>
              <a:t> de comidas/ Asistencia/ </a:t>
            </a:r>
            <a:r>
              <a:rPr lang="en-US" sz="1300" b="0" i="0" u="none" strike="noStrike" cap="none" dirty="0" err="1">
                <a:solidFill>
                  <a:schemeClr val="dk1"/>
                </a:solidFill>
                <a:highlight>
                  <a:srgbClr val="F8F9FA"/>
                </a:highlight>
              </a:rPr>
              <a:t>Grabación</a:t>
            </a:r>
            <a:r>
              <a:rPr lang="en-US" sz="1300" b="0" i="0" u="none" strike="noStrike" cap="none" err="1">
                <a:solidFill>
                  <a:schemeClr val="dk1"/>
                </a:solidFill>
                <a:highlight>
                  <a:srgbClr val="F8F9FA"/>
                </a:highlight>
              </a:rPr>
              <a:t> de </a:t>
            </a:r>
            <a:r>
              <a:rPr lang="en-US" sz="1300" b="0" i="0" u="none" strike="noStrike" cap="none" dirty="0" err="1">
                <a:solidFill>
                  <a:schemeClr val="dk1"/>
                </a:solidFill>
                <a:highlight>
                  <a:srgbClr val="F8F9FA"/>
                </a:highlight>
              </a:rPr>
              <a:t>menús</a:t>
            </a:r>
            <a:endParaRPr lang="en-US" sz="1300" b="0" i="0" u="none" strike="noStrike" cap="none" dirty="0">
              <a:solidFill>
                <a:schemeClr val="dk1"/>
              </a:solidFill>
              <a:highlight>
                <a:srgbClr val="F8F9FA"/>
              </a:highlight>
            </a:endParaRPr>
          </a:p>
          <a:p>
            <a:pPr marL="457200" lvl="0" indent="-330200">
              <a:lnSpc>
                <a:spcPct val="90000"/>
              </a:lnSpc>
              <a:spcAft>
                <a:spcPts val="600"/>
              </a:spcAft>
              <a:buSzPts val="1600"/>
              <a:buFont typeface="Arial"/>
              <a:buChar char="●"/>
            </a:pPr>
            <a:r>
              <a:rPr lang="en-US" sz="1300" b="0" i="0" u="none" strike="noStrike" cap="none" dirty="0" err="1">
                <a:solidFill>
                  <a:schemeClr val="dk1"/>
                </a:solidFill>
                <a:highlight>
                  <a:srgbClr val="F8F9FA"/>
                </a:highlight>
              </a:rPr>
              <a:t>Revisión</a:t>
            </a:r>
            <a:r>
              <a:rPr lang="en-US" sz="1300" b="0" i="0" u="none" strike="noStrike" cap="none" err="1">
                <a:solidFill>
                  <a:schemeClr val="dk1"/>
                </a:solidFill>
                <a:highlight>
                  <a:srgbClr val="F8F9FA"/>
                </a:highlight>
              </a:rPr>
              <a:t>/Presentación/</a:t>
            </a:r>
            <a:r>
              <a:rPr lang="en-US" sz="1300" b="0" i="0" u="none" strike="noStrike" cap="none" dirty="0" err="1">
                <a:solidFill>
                  <a:schemeClr val="dk1"/>
                </a:solidFill>
                <a:highlight>
                  <a:srgbClr val="F8F9FA"/>
                </a:highlight>
              </a:rPr>
              <a:t>Procesamiento</a:t>
            </a:r>
            <a:r>
              <a:rPr lang="en-US" sz="1300" b="0" i="0" u="none" strike="noStrike" cap="none" err="1">
                <a:solidFill>
                  <a:schemeClr val="dk1"/>
                </a:solidFill>
                <a:highlight>
                  <a:srgbClr val="F8F9FA"/>
                </a:highlight>
              </a:rPr>
              <a:t> de </a:t>
            </a:r>
            <a:r>
              <a:rPr lang="en-US" sz="1300" b="0" i="0" u="none" strike="noStrike" cap="none" dirty="0" err="1">
                <a:solidFill>
                  <a:schemeClr val="dk1"/>
                </a:solidFill>
                <a:highlight>
                  <a:srgbClr val="F8F9FA"/>
                </a:highlight>
              </a:rPr>
              <a:t>reclamos</a:t>
            </a:r>
            <a:endParaRPr lang="en-US" sz="1300" b="0" i="0" u="none" strike="noStrike" cap="none" dirty="0">
              <a:solidFill>
                <a:schemeClr val="dk1"/>
              </a:solidFill>
              <a:highlight>
                <a:srgbClr val="F8F9FA"/>
              </a:highlight>
            </a:endParaRPr>
          </a:p>
          <a:p>
            <a:pPr marL="457200" lvl="0" indent="-330200">
              <a:lnSpc>
                <a:spcPct val="90000"/>
              </a:lnSpc>
              <a:spcAft>
                <a:spcPts val="600"/>
              </a:spcAft>
              <a:buSzPts val="1600"/>
              <a:buFont typeface="Arial"/>
              <a:buChar char="●"/>
            </a:pPr>
            <a:r>
              <a:rPr lang="en-US" sz="1300" b="0" i="0" u="none" strike="noStrike" cap="none" dirty="0" err="1">
                <a:solidFill>
                  <a:schemeClr val="dk1"/>
                </a:solidFill>
                <a:highlight>
                  <a:srgbClr val="F8F9FA"/>
                </a:highlight>
              </a:rPr>
              <a:t>Acuerdo</a:t>
            </a:r>
            <a:r>
              <a:rPr lang="en-US" sz="1300" b="0" i="0" u="none" strike="noStrike" cap="none" err="1">
                <a:solidFill>
                  <a:schemeClr val="dk1"/>
                </a:solidFill>
                <a:highlight>
                  <a:srgbClr val="F8F9FA"/>
                </a:highlight>
              </a:rPr>
              <a:t> de Normas/Reglas y </a:t>
            </a:r>
            <a:r>
              <a:rPr lang="en-US" sz="1300" b="0" i="0" u="none" strike="noStrike" cap="none" dirty="0" err="1">
                <a:solidFill>
                  <a:schemeClr val="dk1"/>
                </a:solidFill>
                <a:highlight>
                  <a:srgbClr val="F8F9FA"/>
                </a:highlight>
              </a:rPr>
              <a:t>Reglamentos</a:t>
            </a:r>
            <a:endParaRPr lang="en-US" sz="1300" b="0" i="0" u="none" strike="noStrike" cap="none" dirty="0">
              <a:solidFill>
                <a:schemeClr val="dk1"/>
              </a:solidFill>
              <a:highlight>
                <a:srgbClr val="F8F9FA"/>
              </a:highlight>
            </a:endParaRPr>
          </a:p>
          <a:p>
            <a:pPr marL="457200" lvl="0" indent="-330200">
              <a:lnSpc>
                <a:spcPct val="90000"/>
              </a:lnSpc>
              <a:spcAft>
                <a:spcPts val="600"/>
              </a:spcAft>
              <a:buSzPts val="1600"/>
              <a:buFont typeface="Arial"/>
              <a:buChar char="●"/>
            </a:pPr>
            <a:r>
              <a:rPr lang="en-US" sz="1300" b="0" i="0" u="none" strike="noStrike" cap="none" dirty="0" err="1">
                <a:solidFill>
                  <a:schemeClr val="dk1"/>
                </a:solidFill>
                <a:highlight>
                  <a:srgbClr val="F8F9FA"/>
                </a:highlight>
              </a:rPr>
              <a:t>Capacidad</a:t>
            </a:r>
            <a:r>
              <a:rPr lang="en-US" sz="1300" b="0" i="0" u="none" strike="noStrike" cap="none" err="1">
                <a:solidFill>
                  <a:schemeClr val="dk1"/>
                </a:solidFill>
                <a:highlight>
                  <a:srgbClr val="F8F9FA"/>
                </a:highlight>
              </a:rPr>
              <a:t> de </a:t>
            </a:r>
            <a:r>
              <a:rPr lang="en-US" sz="1300" b="0" i="0" u="none" strike="noStrike" cap="none" dirty="0" err="1">
                <a:solidFill>
                  <a:schemeClr val="dk1"/>
                </a:solidFill>
                <a:highlight>
                  <a:srgbClr val="F8F9FA"/>
                </a:highlight>
              </a:rPr>
              <a:t>licencia</a:t>
            </a:r>
            <a:endParaRPr lang="en-US" sz="1300" b="0" i="0" u="none" strike="noStrike" cap="none" dirty="0">
              <a:solidFill>
                <a:schemeClr val="dk1"/>
              </a:solidFill>
              <a:highlight>
                <a:srgbClr val="F8F9FA"/>
              </a:highlight>
            </a:endParaRPr>
          </a:p>
          <a:p>
            <a:pPr marL="457200" lvl="0" indent="-330200">
              <a:lnSpc>
                <a:spcPct val="90000"/>
              </a:lnSpc>
              <a:spcAft>
                <a:spcPts val="600"/>
              </a:spcAft>
              <a:buSzPts val="1600"/>
              <a:buFont typeface="Arial"/>
              <a:buChar char="●"/>
            </a:pPr>
            <a:r>
              <a:rPr lang="en-US" sz="1300" b="0" i="0" u="none" strike="noStrike" cap="none" dirty="0">
                <a:solidFill>
                  <a:schemeClr val="dk1"/>
                </a:solidFill>
                <a:highlight>
                  <a:srgbClr val="F8F9FA"/>
                </a:highlight>
              </a:rPr>
              <a:t>Temas de </a:t>
            </a:r>
            <a:r>
              <a:rPr lang="en-US" sz="1300" b="0" i="0" u="none" strike="noStrike" cap="none">
                <a:solidFill>
                  <a:schemeClr val="dk1"/>
                </a:solidFill>
                <a:highlight>
                  <a:srgbClr val="F8F9FA"/>
                </a:highlight>
              </a:rPr>
              <a:t>nutrición</a:t>
            </a:r>
            <a:endParaRPr lang="en-US" sz="1300" b="0" i="0" u="none" strike="noStrike" cap="none" dirty="0">
              <a:solidFill>
                <a:schemeClr val="dk1"/>
              </a:solidFill>
              <a:highlight>
                <a:srgbClr val="F8F9FA"/>
              </a:highlight>
            </a:endParaRPr>
          </a:p>
          <a:p>
            <a:pPr marL="457200" lvl="0" indent="-330200">
              <a:lnSpc>
                <a:spcPct val="90000"/>
              </a:lnSpc>
              <a:spcAft>
                <a:spcPts val="600"/>
              </a:spcAft>
              <a:buSzPts val="1600"/>
              <a:buFont typeface="Arial"/>
              <a:buChar char="●"/>
            </a:pPr>
            <a:r>
              <a:rPr lang="en-US" sz="1300" b="0" i="0" u="none" strike="noStrike" cap="none" dirty="0" err="1">
                <a:solidFill>
                  <a:schemeClr val="dk1"/>
                </a:solidFill>
                <a:highlight>
                  <a:srgbClr val="F8F9FA"/>
                </a:highlight>
              </a:rPr>
              <a:t>Seguridad</a:t>
            </a:r>
            <a:r>
              <a:rPr lang="en-US" sz="1300" b="0" i="0" u="none" strike="noStrike" cap="none" err="1">
                <a:solidFill>
                  <a:schemeClr val="dk1"/>
                </a:solidFill>
                <a:highlight>
                  <a:srgbClr val="F8F9FA"/>
                </a:highlight>
              </a:rPr>
              <a:t> Alimentaria y </a:t>
            </a:r>
            <a:r>
              <a:rPr lang="en-US" sz="1300" b="0" i="0" u="none" strike="noStrike" cap="none" dirty="0" err="1">
                <a:solidFill>
                  <a:schemeClr val="dk1"/>
                </a:solidFill>
                <a:highlight>
                  <a:srgbClr val="F8F9FA"/>
                </a:highlight>
              </a:rPr>
              <a:t>Saneamiento</a:t>
            </a:r>
            <a:endParaRPr lang="en-US" sz="1300" b="0" i="0" u="none" strike="noStrike" cap="none" dirty="0">
              <a:solidFill>
                <a:schemeClr val="dk1"/>
              </a:solidFill>
              <a:highlight>
                <a:srgbClr val="F8F9FA"/>
              </a:highlight>
            </a:endParaRPr>
          </a:p>
          <a:p>
            <a:pPr marL="457200" lvl="0" indent="-330200">
              <a:lnSpc>
                <a:spcPct val="90000"/>
              </a:lnSpc>
              <a:spcAft>
                <a:spcPts val="600"/>
              </a:spcAft>
              <a:buSzPts val="1600"/>
              <a:buFont typeface="Arial"/>
              <a:buChar char="●"/>
            </a:pPr>
            <a:r>
              <a:rPr lang="en-US" sz="1300" b="0" i="0" u="none" strike="noStrike" cap="none" dirty="0">
                <a:solidFill>
                  <a:schemeClr val="dk1"/>
                </a:solidFill>
                <a:highlight>
                  <a:srgbClr val="F8F9FA"/>
                </a:highlight>
              </a:rPr>
              <a:t>Derechos </a:t>
            </a:r>
            <a:r>
              <a:rPr lang="en-US" sz="1300" b="0" i="0" u="none" strike="noStrike" cap="none">
                <a:solidFill>
                  <a:schemeClr val="dk1"/>
                </a:solidFill>
                <a:highlight>
                  <a:srgbClr val="F8F9FA"/>
                </a:highlight>
              </a:rPr>
              <a:t>civiles</a:t>
            </a:r>
            <a:endParaRPr lang="en-US" sz="1300" b="0" i="0" u="none" strike="noStrike" cap="none" dirty="0">
              <a:solidFill>
                <a:schemeClr val="dk1"/>
              </a:solidFill>
              <a:highlight>
                <a:srgbClr val="F8F9FA"/>
              </a:highlight>
            </a:endParaRPr>
          </a:p>
          <a:p>
            <a:pPr marL="0" lvl="0" indent="0">
              <a:lnSpc>
                <a:spcPct val="90000"/>
              </a:lnSpc>
              <a:spcAft>
                <a:spcPts val="600"/>
              </a:spcAft>
              <a:buFont typeface="Arial"/>
              <a:buNone/>
            </a:pPr>
            <a:endParaRPr lang="en-US" sz="1300" b="0" i="0" u="none" strike="noStrike" cap="none" dirty="0">
              <a:solidFill>
                <a:schemeClr val="dk1"/>
              </a:solidFill>
              <a:highlight>
                <a:srgbClr val="F8F9FA"/>
              </a:highlight>
            </a:endParaRPr>
          </a:p>
          <a:p>
            <a:pPr marL="0" lvl="0" indent="0">
              <a:lnSpc>
                <a:spcPct val="90000"/>
              </a:lnSpc>
              <a:spcAft>
                <a:spcPts val="600"/>
              </a:spcAft>
              <a:buFont typeface="Arial"/>
              <a:buNone/>
            </a:pPr>
            <a:r>
              <a:rPr lang="en-US" sz="1300" b="0" i="0" u="none" strike="noStrike" cap="none" dirty="0" err="1">
                <a:solidFill>
                  <a:schemeClr val="dk1"/>
                </a:solidFill>
                <a:highlight>
                  <a:srgbClr val="F8F9FA"/>
                </a:highlight>
              </a:rPr>
              <a:t>Aunque</a:t>
            </a:r>
            <a:r>
              <a:rPr lang="en-US" sz="1300" b="0" i="0" u="none" strike="noStrike" cap="none" err="1">
                <a:solidFill>
                  <a:schemeClr val="dk1"/>
                </a:solidFill>
                <a:highlight>
                  <a:srgbClr val="F8F9FA"/>
                </a:highlight>
              </a:rPr>
              <a:t> </a:t>
            </a:r>
            <a:r>
              <a:rPr lang="en-US" sz="1300" b="0" i="0" u="none" strike="noStrike" cap="none" dirty="0" err="1">
                <a:solidFill>
                  <a:schemeClr val="dk1"/>
                </a:solidFill>
                <a:highlight>
                  <a:srgbClr val="F8F9FA"/>
                </a:highlight>
              </a:rPr>
              <a:t>probablemente</a:t>
            </a:r>
            <a:r>
              <a:rPr lang="en-US" sz="1300" b="0" i="0" u="none" strike="noStrike" cap="none" err="1">
                <a:solidFill>
                  <a:schemeClr val="dk1"/>
                </a:solidFill>
                <a:highlight>
                  <a:srgbClr val="F8F9FA"/>
                </a:highlight>
              </a:rPr>
              <a:t> </a:t>
            </a:r>
            <a:r>
              <a:rPr lang="en-US" sz="1300" b="0" i="0" u="none" strike="noStrike" cap="none" dirty="0" err="1">
                <a:solidFill>
                  <a:schemeClr val="dk1"/>
                </a:solidFill>
                <a:highlight>
                  <a:srgbClr val="F8F9FA"/>
                </a:highlight>
              </a:rPr>
              <a:t>esté</a:t>
            </a:r>
            <a:r>
              <a:rPr lang="en-US" sz="1300" b="0" i="0" u="none" strike="noStrike" cap="none" err="1">
                <a:solidFill>
                  <a:schemeClr val="dk1"/>
                </a:solidFill>
                <a:highlight>
                  <a:srgbClr val="F8F9FA"/>
                </a:highlight>
              </a:rPr>
              <a:t> </a:t>
            </a:r>
            <a:r>
              <a:rPr lang="en-US" sz="1300" b="0" i="0" u="none" strike="noStrike" cap="none" dirty="0" err="1">
                <a:solidFill>
                  <a:schemeClr val="dk1"/>
                </a:solidFill>
                <a:highlight>
                  <a:srgbClr val="F8F9FA"/>
                </a:highlight>
              </a:rPr>
              <a:t>plenamente</a:t>
            </a:r>
            <a:r>
              <a:rPr lang="en-US" sz="1300" b="0" i="0" u="none" strike="noStrike" cap="none" err="1">
                <a:solidFill>
                  <a:schemeClr val="dk1"/>
                </a:solidFill>
                <a:highlight>
                  <a:srgbClr val="F8F9FA"/>
                </a:highlight>
              </a:rPr>
              <a:t> </a:t>
            </a:r>
            <a:r>
              <a:rPr lang="en-US" sz="1300" b="0" i="0" u="none" strike="noStrike" cap="none" dirty="0" err="1">
                <a:solidFill>
                  <a:schemeClr val="dk1"/>
                </a:solidFill>
                <a:highlight>
                  <a:srgbClr val="F8F9FA"/>
                </a:highlight>
              </a:rPr>
              <a:t>consciente</a:t>
            </a:r>
            <a:r>
              <a:rPr lang="en-US" sz="1300" b="0" i="0" u="none" strike="noStrike" cap="none" err="1">
                <a:solidFill>
                  <a:schemeClr val="dk1"/>
                </a:solidFill>
                <a:highlight>
                  <a:srgbClr val="F8F9FA"/>
                </a:highlight>
              </a:rPr>
              <a:t> de </a:t>
            </a:r>
            <a:r>
              <a:rPr lang="en-US" sz="1300" b="0" i="0" u="none" strike="noStrike" cap="none" dirty="0" err="1">
                <a:solidFill>
                  <a:schemeClr val="dk1"/>
                </a:solidFill>
                <a:highlight>
                  <a:srgbClr val="F8F9FA"/>
                </a:highlight>
              </a:rPr>
              <a:t>cada</a:t>
            </a:r>
            <a:r>
              <a:rPr lang="en-US" sz="1300" b="0" i="0" u="none" strike="noStrike" cap="none" err="1">
                <a:solidFill>
                  <a:schemeClr val="dk1"/>
                </a:solidFill>
                <a:highlight>
                  <a:srgbClr val="F8F9FA"/>
                </a:highlight>
              </a:rPr>
              <a:t> </a:t>
            </a:r>
            <a:r>
              <a:rPr lang="en-US" sz="1300" b="0" i="0" u="none" strike="noStrike" cap="none" dirty="0" err="1">
                <a:solidFill>
                  <a:schemeClr val="dk1"/>
                </a:solidFill>
                <a:highlight>
                  <a:srgbClr val="F8F9FA"/>
                </a:highlight>
              </a:rPr>
              <a:t>área</a:t>
            </a:r>
            <a:r>
              <a:rPr lang="en-US" sz="1300" b="0" i="0" u="none" strike="noStrike" cap="none" err="1">
                <a:solidFill>
                  <a:schemeClr val="dk1"/>
                </a:solidFill>
                <a:highlight>
                  <a:srgbClr val="F8F9FA"/>
                </a:highlight>
              </a:rPr>
              <a:t>, es </a:t>
            </a:r>
            <a:r>
              <a:rPr lang="en-US" sz="1300" b="0" i="0" u="none" strike="noStrike" cap="none" dirty="0" err="1">
                <a:solidFill>
                  <a:schemeClr val="dk1"/>
                </a:solidFill>
                <a:highlight>
                  <a:srgbClr val="F8F9FA"/>
                </a:highlight>
              </a:rPr>
              <a:t>importante</a:t>
            </a:r>
            <a:r>
              <a:rPr lang="en-US" sz="1300" b="0" i="0" u="none" strike="noStrike" cap="none" err="1">
                <a:solidFill>
                  <a:schemeClr val="dk1"/>
                </a:solidFill>
                <a:highlight>
                  <a:srgbClr val="F8F9FA"/>
                </a:highlight>
              </a:rPr>
              <a:t> </a:t>
            </a:r>
            <a:r>
              <a:rPr lang="en-US" sz="1300" b="0" i="0" u="none" strike="noStrike" cap="none" dirty="0" err="1">
                <a:solidFill>
                  <a:schemeClr val="dk1"/>
                </a:solidFill>
                <a:highlight>
                  <a:srgbClr val="F8F9FA"/>
                </a:highlight>
              </a:rPr>
              <a:t>que</a:t>
            </a:r>
            <a:r>
              <a:rPr lang="en-US" sz="1300" b="0" i="0" u="none" strike="noStrike" cap="none" err="1">
                <a:solidFill>
                  <a:schemeClr val="dk1"/>
                </a:solidFill>
                <a:highlight>
                  <a:srgbClr val="F8F9FA"/>
                </a:highlight>
              </a:rPr>
              <a:t> </a:t>
            </a:r>
            <a:r>
              <a:rPr lang="en-US" sz="1300" b="0" i="0" u="none" strike="noStrike" cap="none" dirty="0" err="1">
                <a:solidFill>
                  <a:schemeClr val="dk1"/>
                </a:solidFill>
                <a:highlight>
                  <a:srgbClr val="F8F9FA"/>
                </a:highlight>
              </a:rPr>
              <a:t>cada</a:t>
            </a:r>
            <a:r>
              <a:rPr lang="en-US" sz="1300" b="0" i="0" u="none" strike="noStrike" cap="none" err="1">
                <a:solidFill>
                  <a:schemeClr val="dk1"/>
                </a:solidFill>
                <a:highlight>
                  <a:srgbClr val="F8F9FA"/>
                </a:highlight>
              </a:rPr>
              <a:t> </a:t>
            </a:r>
            <a:r>
              <a:rPr lang="en-US" sz="1300" b="0" i="0" u="none" strike="noStrike" cap="none" dirty="0" err="1">
                <a:solidFill>
                  <a:schemeClr val="dk1"/>
                </a:solidFill>
                <a:highlight>
                  <a:srgbClr val="F8F9FA"/>
                </a:highlight>
              </a:rPr>
              <a:t>proveedor</a:t>
            </a:r>
            <a:r>
              <a:rPr lang="en-US" sz="1300" b="0" i="0" u="none" strike="noStrike" cap="none" err="1">
                <a:solidFill>
                  <a:schemeClr val="dk1"/>
                </a:solidFill>
                <a:highlight>
                  <a:srgbClr val="F8F9FA"/>
                </a:highlight>
              </a:rPr>
              <a:t> sea confianza </a:t>
            </a:r>
            <a:r>
              <a:rPr lang="en-US" sz="1300" b="0" i="0" u="none" strike="noStrike" cap="none" dirty="0" err="1">
                <a:solidFill>
                  <a:schemeClr val="dk1"/>
                </a:solidFill>
                <a:highlight>
                  <a:srgbClr val="F8F9FA"/>
                </a:highlight>
              </a:rPr>
              <a:t>en</a:t>
            </a:r>
            <a:r>
              <a:rPr lang="en-US" sz="1300" b="0" i="0" u="none" strike="noStrike" cap="none" err="1">
                <a:solidFill>
                  <a:schemeClr val="dk1"/>
                </a:solidFill>
                <a:highlight>
                  <a:srgbClr val="F8F9FA"/>
                </a:highlight>
              </a:rPr>
              <a:t> </a:t>
            </a:r>
            <a:r>
              <a:rPr lang="en-US" sz="1300" b="0" i="0" u="none" strike="noStrike" cap="none" dirty="0" err="1">
                <a:solidFill>
                  <a:schemeClr val="dk1"/>
                </a:solidFill>
                <a:highlight>
                  <a:srgbClr val="F8F9FA"/>
                </a:highlight>
              </a:rPr>
              <a:t>su</a:t>
            </a:r>
            <a:r>
              <a:rPr lang="en-US" sz="1300" b="0" i="0" u="none" strike="noStrike" cap="none" err="1">
                <a:solidFill>
                  <a:schemeClr val="dk1"/>
                </a:solidFill>
                <a:highlight>
                  <a:srgbClr val="F8F9FA"/>
                </a:highlight>
              </a:rPr>
              <a:t> </a:t>
            </a:r>
            <a:r>
              <a:rPr lang="en-US" sz="1300" b="0" i="0" u="none" strike="noStrike" cap="none" dirty="0" err="1">
                <a:solidFill>
                  <a:schemeClr val="dk1"/>
                </a:solidFill>
                <a:highlight>
                  <a:srgbClr val="F8F9FA"/>
                </a:highlight>
              </a:rPr>
              <a:t>conocimiento</a:t>
            </a:r>
            <a:r>
              <a:rPr lang="en-US" sz="1300" b="0" i="0" u="none" strike="noStrike" cap="none" err="1">
                <a:solidFill>
                  <a:schemeClr val="dk1"/>
                </a:solidFill>
                <a:highlight>
                  <a:srgbClr val="F8F9FA"/>
                </a:highlight>
              </a:rPr>
              <a:t> del </a:t>
            </a:r>
            <a:r>
              <a:rPr lang="en-US" sz="1300" b="0" i="0" u="none" strike="noStrike" cap="none" dirty="0" err="1">
                <a:solidFill>
                  <a:schemeClr val="dk1"/>
                </a:solidFill>
                <a:highlight>
                  <a:srgbClr val="F8F9FA"/>
                </a:highlight>
              </a:rPr>
              <a:t>programa</a:t>
            </a:r>
            <a:r>
              <a:rPr lang="en-US" sz="1300" b="0" i="0" u="none" strike="noStrike" cap="none" err="1">
                <a:solidFill>
                  <a:schemeClr val="dk1"/>
                </a:solidFill>
                <a:highlight>
                  <a:srgbClr val="F8F9FA"/>
                </a:highlight>
              </a:rPr>
              <a:t> y </a:t>
            </a:r>
            <a:r>
              <a:rPr lang="en-US" sz="1300" b="0" i="0" u="none" strike="noStrike" cap="none" dirty="0" err="1">
                <a:solidFill>
                  <a:schemeClr val="dk1"/>
                </a:solidFill>
                <a:highlight>
                  <a:srgbClr val="F8F9FA"/>
                </a:highlight>
              </a:rPr>
              <a:t>permanecer</a:t>
            </a:r>
            <a:r>
              <a:rPr lang="en-US" sz="1300" b="0" i="0" u="none" strike="noStrike" cap="none" err="1">
                <a:solidFill>
                  <a:schemeClr val="dk1"/>
                </a:solidFill>
                <a:highlight>
                  <a:srgbClr val="F8F9FA"/>
                </a:highlight>
              </a:rPr>
              <a:t> </a:t>
            </a:r>
            <a:r>
              <a:rPr lang="en-US" sz="1300" b="0" i="0" u="none" strike="noStrike" cap="none" dirty="0" err="1">
                <a:solidFill>
                  <a:schemeClr val="dk1"/>
                </a:solidFill>
                <a:highlight>
                  <a:srgbClr val="F8F9FA"/>
                </a:highlight>
              </a:rPr>
              <a:t>en</a:t>
            </a:r>
            <a:r>
              <a:rPr lang="en-US" sz="1300" b="0" i="0" u="none" strike="noStrike" cap="none" err="1">
                <a:solidFill>
                  <a:schemeClr val="dk1"/>
                </a:solidFill>
                <a:highlight>
                  <a:srgbClr val="F8F9FA"/>
                </a:highlight>
              </a:rPr>
              <a:t> </a:t>
            </a:r>
            <a:r>
              <a:rPr lang="en-US" sz="1300" b="0" i="0" u="none" strike="noStrike" cap="none" dirty="0" err="1">
                <a:solidFill>
                  <a:schemeClr val="dk1"/>
                </a:solidFill>
                <a:highlight>
                  <a:srgbClr val="F8F9FA"/>
                </a:highlight>
              </a:rPr>
              <a:t>cumplimiento</a:t>
            </a:r>
            <a:r>
              <a:rPr lang="en-US" sz="1300" b="0" i="0" u="none" strike="noStrike" cap="none" err="1">
                <a:solidFill>
                  <a:schemeClr val="dk1"/>
                </a:solidFill>
                <a:highlight>
                  <a:srgbClr val="F8F9FA"/>
                </a:highlight>
              </a:rPr>
              <a:t> con las </a:t>
            </a:r>
            <a:r>
              <a:rPr lang="en-US" sz="1300" b="0" i="0" u="none" strike="noStrike" cap="none" dirty="0" err="1">
                <a:solidFill>
                  <a:schemeClr val="dk1"/>
                </a:solidFill>
                <a:highlight>
                  <a:srgbClr val="F8F9FA"/>
                </a:highlight>
              </a:rPr>
              <a:t>regulaciones</a:t>
            </a:r>
            <a:endParaRPr lang="en-US" sz="1300" b="0" i="0" u="none" strike="noStrike" cap="none" dirty="0">
              <a:solidFill>
                <a:schemeClr val="dk1"/>
              </a:solidFill>
              <a:highlight>
                <a:srgbClr val="F8F9FA"/>
              </a:highlight>
            </a:endParaRPr>
          </a:p>
          <a:p>
            <a:pPr marL="0" lvl="0" indent="0">
              <a:lnSpc>
                <a:spcPct val="90000"/>
              </a:lnSpc>
              <a:spcAft>
                <a:spcPts val="600"/>
              </a:spcAft>
              <a:buFont typeface="Arial"/>
              <a:buNone/>
            </a:pPr>
            <a:endParaRPr lang="en-US" sz="900" b="0" i="0" u="none" strike="noStrike" cap="none" dirty="0">
              <a:solidFill>
                <a:schemeClr val="dk1"/>
              </a:solidFill>
            </a:endParaRPr>
          </a:p>
          <a:p>
            <a:pPr marL="0" lvl="0" indent="0">
              <a:lnSpc>
                <a:spcPct val="90000"/>
              </a:lnSpc>
              <a:spcAft>
                <a:spcPts val="600"/>
              </a:spcAft>
              <a:buFont typeface="Arial"/>
              <a:buNone/>
            </a:pPr>
            <a:endParaRPr lang="en-US" sz="900" b="0" i="0" u="none" strike="noStrike" cap="none" dirty="0">
              <a:solidFill>
                <a:schemeClr val="dk1"/>
              </a:solidFill>
            </a:endParaRPr>
          </a:p>
        </p:txBody>
      </p:sp>
      <p:pic>
        <p:nvPicPr>
          <p:cNvPr id="5" name="Google Shape;64;p14">
            <a:extLst>
              <a:ext uri="{FF2B5EF4-FFF2-40B4-BE49-F238E27FC236}">
                <a16:creationId xmlns:a16="http://schemas.microsoft.com/office/drawing/2014/main" id="{4A33EB8B-8E16-DF8A-9ABA-F3EFCDCB04A4}"/>
              </a:ext>
            </a:extLst>
          </p:cNvPr>
          <p:cNvPicPr preferRelativeResize="0"/>
          <p:nvPr/>
        </p:nvPicPr>
        <p:blipFill>
          <a:blip r:embed="rId3"/>
          <a:srcRect l="39019" r="10022" b="1"/>
          <a:stretch>
            <a:fillRect/>
          </a:stretch>
        </p:blipFill>
        <p:spPr>
          <a:xfrm>
            <a:off x="4762500" y="1547367"/>
            <a:ext cx="4069800" cy="4352544"/>
          </a:xfrm>
          <a:prstGeom prst="rect">
            <a:avLst/>
          </a:prstGeom>
          <a:noFill/>
          <a:ln>
            <a:noFill/>
          </a:ln>
        </p:spPr>
      </p:pic>
      <p:sp>
        <p:nvSpPr>
          <p:cNvPr id="7" name="Google Shape;69;p15">
            <a:extLst>
              <a:ext uri="{FF2B5EF4-FFF2-40B4-BE49-F238E27FC236}">
                <a16:creationId xmlns:a16="http://schemas.microsoft.com/office/drawing/2014/main" id="{81441AFF-592D-9A04-5CD9-5339B883532F}"/>
              </a:ext>
            </a:extLst>
          </p:cNvPr>
          <p:cNvSpPr txBox="1"/>
          <p:nvPr/>
        </p:nvSpPr>
        <p:spPr>
          <a:xfrm>
            <a:off x="-11100" y="0"/>
            <a:ext cx="9166200" cy="1169043"/>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US" sz="4800" dirty="0">
                <a:solidFill>
                  <a:schemeClr val="lt1"/>
                </a:solidFill>
                <a:latin typeface="Salsa"/>
                <a:ea typeface="Salsa"/>
                <a:cs typeface="Salsa"/>
                <a:sym typeface="Salsa"/>
              </a:rPr>
              <a:t>Bienvenido's </a:t>
            </a:r>
            <a:endParaRPr sz="4000" dirty="0">
              <a:solidFill>
                <a:schemeClr val="lt1"/>
              </a:solidFill>
              <a:latin typeface="Comfortaa"/>
              <a:ea typeface="Comfortaa"/>
              <a:cs typeface="Comfortaa"/>
              <a:sym typeface="Comfortaa"/>
            </a:endParaRPr>
          </a:p>
          <a:p>
            <a:pPr marL="0" lvl="0" indent="0" algn="l" rtl="0">
              <a:lnSpc>
                <a:spcPct val="200000"/>
              </a:lnSpc>
              <a:spcBef>
                <a:spcPts val="0"/>
              </a:spcBef>
              <a:spcAft>
                <a:spcPts val="0"/>
              </a:spcAft>
              <a:buClr>
                <a:schemeClr val="dk1"/>
              </a:buClr>
              <a:buSzPts val="1100"/>
              <a:buFont typeface="Arial"/>
              <a:buNone/>
            </a:pPr>
            <a:endParaRPr sz="4800" dirty="0">
              <a:solidFill>
                <a:schemeClr val="lt1"/>
              </a:solidFill>
              <a:latin typeface="Salsa"/>
              <a:ea typeface="Salsa"/>
              <a:cs typeface="Salsa"/>
              <a:sym typeface="Sals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5"/>
          <p:cNvSpPr txBox="1"/>
          <p:nvPr/>
        </p:nvSpPr>
        <p:spPr>
          <a:xfrm>
            <a:off x="-45825" y="0"/>
            <a:ext cx="9166200" cy="68580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3000" dirty="0">
                <a:solidFill>
                  <a:schemeClr val="lt1"/>
                </a:solidFill>
                <a:latin typeface="Comfortaa"/>
                <a:ea typeface="Comfortaa"/>
                <a:cs typeface="Comfortaa"/>
                <a:sym typeface="Comfortaa"/>
              </a:rPr>
              <a:t>Yogures – No mas de 12 Gramos de azucar</a:t>
            </a:r>
            <a:endParaRPr sz="3000" dirty="0">
              <a:solidFill>
                <a:schemeClr val="lt1"/>
              </a:solidFill>
              <a:latin typeface="Comfortaa"/>
              <a:ea typeface="Comfortaa"/>
              <a:cs typeface="Comfortaa"/>
              <a:sym typeface="Comfortaa"/>
            </a:endParaRPr>
          </a:p>
          <a:p>
            <a:pPr marL="0" lvl="0" indent="0" algn="l" rtl="0">
              <a:spcBef>
                <a:spcPts val="0"/>
              </a:spcBef>
              <a:spcAft>
                <a:spcPts val="0"/>
              </a:spcAft>
              <a:buNone/>
            </a:pPr>
            <a:endParaRPr dirty="0"/>
          </a:p>
        </p:txBody>
      </p:sp>
      <p:pic>
        <p:nvPicPr>
          <p:cNvPr id="3" name="Picture 2">
            <a:extLst>
              <a:ext uri="{FF2B5EF4-FFF2-40B4-BE49-F238E27FC236}">
                <a16:creationId xmlns:a16="http://schemas.microsoft.com/office/drawing/2014/main" id="{610728BD-B252-3658-A3CA-BA4C51D324FF}"/>
              </a:ext>
            </a:extLst>
          </p:cNvPr>
          <p:cNvPicPr>
            <a:picLocks noChangeAspect="1"/>
          </p:cNvPicPr>
          <p:nvPr/>
        </p:nvPicPr>
        <p:blipFill>
          <a:blip r:embed="rId3"/>
          <a:srcRect b="13402"/>
          <a:stretch>
            <a:fillRect/>
          </a:stretch>
        </p:blipFill>
        <p:spPr>
          <a:xfrm>
            <a:off x="-11100" y="948160"/>
            <a:ext cx="9144000" cy="527902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8"/>
          <p:cNvSpPr txBox="1"/>
          <p:nvPr/>
        </p:nvSpPr>
        <p:spPr>
          <a:xfrm>
            <a:off x="-11100" y="0"/>
            <a:ext cx="9166200" cy="12096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solidFill>
                  <a:schemeClr val="lt1"/>
                </a:solidFill>
                <a:latin typeface="Salsa"/>
                <a:ea typeface="Salsa"/>
                <a:cs typeface="Salsa"/>
                <a:sym typeface="Salsa"/>
              </a:rPr>
              <a:t>Etiqueta de CN</a:t>
            </a:r>
            <a:endParaRPr sz="4800" dirty="0">
              <a:solidFill>
                <a:schemeClr val="lt1"/>
              </a:solidFill>
              <a:latin typeface="Salsa"/>
              <a:ea typeface="Salsa"/>
              <a:cs typeface="Salsa"/>
              <a:sym typeface="Salsa"/>
            </a:endParaRPr>
          </a:p>
          <a:p>
            <a:pPr marL="0" lvl="0" indent="0" algn="l" rtl="0">
              <a:spcBef>
                <a:spcPts val="0"/>
              </a:spcBef>
              <a:spcAft>
                <a:spcPts val="0"/>
              </a:spcAft>
              <a:buNone/>
            </a:pPr>
            <a:endParaRPr dirty="0"/>
          </a:p>
        </p:txBody>
      </p:sp>
      <p:pic>
        <p:nvPicPr>
          <p:cNvPr id="260" name="Google Shape;260;p38"/>
          <p:cNvPicPr preferRelativeResize="0"/>
          <p:nvPr/>
        </p:nvPicPr>
        <p:blipFill>
          <a:blip r:embed="rId3">
            <a:alphaModFix/>
          </a:blip>
          <a:stretch>
            <a:fillRect/>
          </a:stretch>
        </p:blipFill>
        <p:spPr>
          <a:xfrm>
            <a:off x="735410" y="1335675"/>
            <a:ext cx="7685178" cy="534360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40"/>
          <p:cNvSpPr txBox="1"/>
          <p:nvPr/>
        </p:nvSpPr>
        <p:spPr>
          <a:xfrm>
            <a:off x="-11100" y="0"/>
            <a:ext cx="9166200" cy="10047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4000" dirty="0">
                <a:solidFill>
                  <a:schemeClr val="lt1"/>
                </a:solidFill>
                <a:latin typeface="Comfortaa"/>
                <a:ea typeface="Comfortaa"/>
                <a:cs typeface="Comfortaa"/>
                <a:sym typeface="Comfortaa"/>
              </a:rPr>
              <a:t>Mantengan Agua Disponible </a:t>
            </a:r>
            <a:endParaRPr sz="4000" dirty="0">
              <a:solidFill>
                <a:schemeClr val="lt1"/>
              </a:solidFill>
              <a:latin typeface="Comfortaa"/>
              <a:ea typeface="Comfortaa"/>
              <a:cs typeface="Comfortaa"/>
              <a:sym typeface="Comfortaa"/>
            </a:endParaRPr>
          </a:p>
          <a:p>
            <a:pPr marL="0" lvl="0" indent="0" algn="l" rtl="0">
              <a:spcBef>
                <a:spcPts val="0"/>
              </a:spcBef>
              <a:spcAft>
                <a:spcPts val="0"/>
              </a:spcAft>
              <a:buNone/>
            </a:pPr>
            <a:endParaRPr dirty="0"/>
          </a:p>
        </p:txBody>
      </p:sp>
      <p:sp>
        <p:nvSpPr>
          <p:cNvPr id="272" name="Google Shape;272;p40"/>
          <p:cNvSpPr txBox="1"/>
          <p:nvPr/>
        </p:nvSpPr>
        <p:spPr>
          <a:xfrm>
            <a:off x="693700" y="6448775"/>
            <a:ext cx="7882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linkClick r:id="rId3"/>
              </a:rPr>
              <a:t>https://fns-prod.azureedge.us/sites/default/files/resource-files/CACFP_OfferingWater.pdf</a:t>
            </a:r>
            <a:endParaRPr/>
          </a:p>
        </p:txBody>
      </p:sp>
      <p:pic>
        <p:nvPicPr>
          <p:cNvPr id="3" name="Picture 2">
            <a:extLst>
              <a:ext uri="{FF2B5EF4-FFF2-40B4-BE49-F238E27FC236}">
                <a16:creationId xmlns:a16="http://schemas.microsoft.com/office/drawing/2014/main" id="{F109EA5F-49E8-1085-99DA-1C79DBD643AB}"/>
              </a:ext>
            </a:extLst>
          </p:cNvPr>
          <p:cNvPicPr>
            <a:picLocks noChangeAspect="1"/>
          </p:cNvPicPr>
          <p:nvPr/>
        </p:nvPicPr>
        <p:blipFill>
          <a:blip r:embed="rId4"/>
          <a:stretch>
            <a:fillRect/>
          </a:stretch>
        </p:blipFill>
        <p:spPr>
          <a:xfrm>
            <a:off x="26766" y="878712"/>
            <a:ext cx="9090467" cy="606031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9" name="Google Shape;279;p41"/>
          <p:cNvSpPr txBox="1"/>
          <p:nvPr/>
        </p:nvSpPr>
        <p:spPr>
          <a:xfrm>
            <a:off x="-11100" y="0"/>
            <a:ext cx="9166200" cy="1134319"/>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US" sz="4000" dirty="0">
                <a:solidFill>
                  <a:schemeClr val="lt1"/>
                </a:solidFill>
                <a:latin typeface="Cavolini" panose="03000502040302020204" pitchFamily="66" charset="0"/>
                <a:ea typeface="Comfortaa"/>
                <a:cs typeface="Cavolini" panose="03000502040302020204" pitchFamily="66" charset="0"/>
                <a:sym typeface="Comfortaa"/>
              </a:rPr>
              <a:t>Nueva </a:t>
            </a:r>
            <a:r>
              <a:rPr lang="en-US" sz="4000">
                <a:solidFill>
                  <a:schemeClr val="lt1"/>
                </a:solidFill>
                <a:latin typeface="Cavolini" panose="03000502040302020204" pitchFamily="66" charset="0"/>
                <a:ea typeface="Comfortaa"/>
                <a:cs typeface="Cavolini" panose="03000502040302020204" pitchFamily="66" charset="0"/>
                <a:sym typeface="Comfortaa"/>
              </a:rPr>
              <a:t>Opciones</a:t>
            </a:r>
            <a:r>
              <a:rPr lang="en-US" sz="4000" dirty="0">
                <a:solidFill>
                  <a:schemeClr val="lt1"/>
                </a:solidFill>
                <a:latin typeface="Cavolini" panose="03000502040302020204" pitchFamily="66" charset="0"/>
                <a:ea typeface="Comfortaa"/>
                <a:cs typeface="Cavolini" panose="03000502040302020204" pitchFamily="66" charset="0"/>
                <a:sym typeface="Comfortaa"/>
              </a:rPr>
              <a:t> de Leche</a:t>
            </a:r>
            <a:r>
              <a:rPr lang="en-US" sz="4000" dirty="0">
                <a:solidFill>
                  <a:schemeClr val="lt1"/>
                </a:solidFill>
                <a:latin typeface="Comfortaa"/>
                <a:ea typeface="Comfortaa"/>
                <a:cs typeface="Comfortaa"/>
                <a:sym typeface="Comfortaa"/>
              </a:rPr>
              <a:t>! </a:t>
            </a:r>
            <a:endParaRPr sz="4000" dirty="0">
              <a:solidFill>
                <a:schemeClr val="lt1"/>
              </a:solidFill>
              <a:latin typeface="Comfortaa"/>
              <a:ea typeface="Comfortaa"/>
              <a:cs typeface="Comfortaa"/>
              <a:sym typeface="Comfortaa"/>
            </a:endParaRPr>
          </a:p>
          <a:p>
            <a:pPr marL="0" lvl="0" indent="0" algn="l" rtl="0">
              <a:spcBef>
                <a:spcPts val="0"/>
              </a:spcBef>
              <a:spcAft>
                <a:spcPts val="0"/>
              </a:spcAft>
              <a:buNone/>
            </a:pPr>
            <a:endParaRPr dirty="0"/>
          </a:p>
        </p:txBody>
      </p:sp>
      <p:pic>
        <p:nvPicPr>
          <p:cNvPr id="3" name="Picture 2">
            <a:extLst>
              <a:ext uri="{FF2B5EF4-FFF2-40B4-BE49-F238E27FC236}">
                <a16:creationId xmlns:a16="http://schemas.microsoft.com/office/drawing/2014/main" id="{69D9A04B-D98A-7193-CB9E-9A74A2CFEF4A}"/>
              </a:ext>
            </a:extLst>
          </p:cNvPr>
          <p:cNvPicPr>
            <a:picLocks noChangeAspect="1"/>
          </p:cNvPicPr>
          <p:nvPr/>
        </p:nvPicPr>
        <p:blipFill>
          <a:blip r:embed="rId3"/>
          <a:stretch>
            <a:fillRect/>
          </a:stretch>
        </p:blipFill>
        <p:spPr>
          <a:xfrm>
            <a:off x="11100" y="867137"/>
            <a:ext cx="9144000" cy="6096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2"/>
          <p:cNvSpPr txBox="1"/>
          <p:nvPr/>
        </p:nvSpPr>
        <p:spPr>
          <a:xfrm>
            <a:off x="-11100" y="0"/>
            <a:ext cx="9166200" cy="12096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4800">
                <a:solidFill>
                  <a:schemeClr val="lt1"/>
                </a:solidFill>
                <a:latin typeface="Salsa"/>
                <a:ea typeface="Salsa"/>
                <a:cs typeface="Salsa"/>
                <a:sym typeface="Salsa"/>
              </a:rPr>
              <a:t>Family Style</a:t>
            </a:r>
            <a:endParaRPr sz="2400">
              <a:solidFill>
                <a:schemeClr val="lt1"/>
              </a:solidFill>
              <a:latin typeface="Salsa"/>
              <a:ea typeface="Salsa"/>
              <a:cs typeface="Salsa"/>
              <a:sym typeface="Salsa"/>
            </a:endParaRPr>
          </a:p>
          <a:p>
            <a:pPr marL="0" lvl="0" indent="0" algn="l" rtl="0">
              <a:spcBef>
                <a:spcPts val="0"/>
              </a:spcBef>
              <a:spcAft>
                <a:spcPts val="0"/>
              </a:spcAft>
              <a:buNone/>
            </a:pPr>
            <a:endParaRPr/>
          </a:p>
        </p:txBody>
      </p:sp>
      <p:pic>
        <p:nvPicPr>
          <p:cNvPr id="3" name="Picture 2">
            <a:extLst>
              <a:ext uri="{FF2B5EF4-FFF2-40B4-BE49-F238E27FC236}">
                <a16:creationId xmlns:a16="http://schemas.microsoft.com/office/drawing/2014/main" id="{1ED2367A-CAD8-702A-5927-2728A9C1DA2D}"/>
              </a:ext>
            </a:extLst>
          </p:cNvPr>
          <p:cNvPicPr>
            <a:picLocks noChangeAspect="1"/>
          </p:cNvPicPr>
          <p:nvPr/>
        </p:nvPicPr>
        <p:blipFill>
          <a:blip r:embed="rId3"/>
          <a:stretch>
            <a:fillRect/>
          </a:stretch>
        </p:blipFill>
        <p:spPr>
          <a:xfrm>
            <a:off x="11100" y="1348496"/>
            <a:ext cx="9144000" cy="510778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3"/>
          <p:cNvSpPr txBox="1"/>
          <p:nvPr/>
        </p:nvSpPr>
        <p:spPr>
          <a:xfrm>
            <a:off x="2686100" y="218600"/>
            <a:ext cx="3110400" cy="79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000" b="1">
              <a:solidFill>
                <a:srgbClr val="6AA84F"/>
              </a:solidFill>
              <a:latin typeface="Salsa"/>
              <a:ea typeface="Salsa"/>
              <a:cs typeface="Salsa"/>
              <a:sym typeface="Salsa"/>
            </a:endParaRPr>
          </a:p>
        </p:txBody>
      </p:sp>
      <p:sp>
        <p:nvSpPr>
          <p:cNvPr id="297" name="Google Shape;297;p43"/>
          <p:cNvSpPr txBox="1"/>
          <p:nvPr/>
        </p:nvSpPr>
        <p:spPr>
          <a:xfrm>
            <a:off x="0" y="-46900"/>
            <a:ext cx="9144000" cy="10575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solidFill>
                  <a:srgbClr val="FFFFFF"/>
                </a:solidFill>
                <a:latin typeface="Salsa"/>
                <a:ea typeface="Salsa"/>
                <a:cs typeface="Salsa"/>
                <a:sym typeface="Salsa"/>
              </a:rPr>
              <a:t>Derechos Civiles</a:t>
            </a:r>
            <a:endParaRPr sz="4800" dirty="0">
              <a:solidFill>
                <a:srgbClr val="FFFFFF"/>
              </a:solidFill>
              <a:latin typeface="Salsa"/>
              <a:ea typeface="Salsa"/>
              <a:cs typeface="Salsa"/>
              <a:sym typeface="Salsa"/>
            </a:endParaRPr>
          </a:p>
        </p:txBody>
      </p:sp>
      <p:pic>
        <p:nvPicPr>
          <p:cNvPr id="2" name="Picture 1">
            <a:extLst>
              <a:ext uri="{FF2B5EF4-FFF2-40B4-BE49-F238E27FC236}">
                <a16:creationId xmlns:a16="http://schemas.microsoft.com/office/drawing/2014/main" id="{151DAE42-7DE2-8BC3-7638-E02A1737F305}"/>
              </a:ext>
            </a:extLst>
          </p:cNvPr>
          <p:cNvPicPr>
            <a:picLocks noChangeAspect="1"/>
          </p:cNvPicPr>
          <p:nvPr/>
        </p:nvPicPr>
        <p:blipFill>
          <a:blip r:embed="rId3"/>
          <a:stretch>
            <a:fillRect/>
          </a:stretch>
        </p:blipFill>
        <p:spPr>
          <a:xfrm>
            <a:off x="364602" y="1148779"/>
            <a:ext cx="8414795" cy="5066827"/>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8" name="Google Shape;318;p46"/>
          <p:cNvSpPr txBox="1"/>
          <p:nvPr/>
        </p:nvSpPr>
        <p:spPr>
          <a:xfrm>
            <a:off x="0" y="0"/>
            <a:ext cx="9144000" cy="10146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solidFill>
                  <a:srgbClr val="FFFFFF"/>
                </a:solidFill>
                <a:latin typeface="Salsa"/>
                <a:ea typeface="Salsa"/>
                <a:cs typeface="Salsa"/>
                <a:sym typeface="Salsa"/>
              </a:rPr>
              <a:t>Review of Rules and Policies</a:t>
            </a:r>
            <a:endParaRPr sz="4800" dirty="0">
              <a:solidFill>
                <a:srgbClr val="FFFFFF"/>
              </a:solidFill>
              <a:latin typeface="Salsa"/>
              <a:ea typeface="Salsa"/>
              <a:cs typeface="Salsa"/>
              <a:sym typeface="Salsa"/>
            </a:endParaRPr>
          </a:p>
        </p:txBody>
      </p:sp>
      <p:pic>
        <p:nvPicPr>
          <p:cNvPr id="5" name="Picture 4">
            <a:extLst>
              <a:ext uri="{FF2B5EF4-FFF2-40B4-BE49-F238E27FC236}">
                <a16:creationId xmlns:a16="http://schemas.microsoft.com/office/drawing/2014/main" id="{B42127EB-B9BB-7534-15B0-4F58A87DD338}"/>
              </a:ext>
            </a:extLst>
          </p:cNvPr>
          <p:cNvPicPr>
            <a:picLocks noChangeAspect="1"/>
          </p:cNvPicPr>
          <p:nvPr/>
        </p:nvPicPr>
        <p:blipFill>
          <a:blip r:embed="rId3"/>
          <a:srcRect t="5075"/>
          <a:stretch>
            <a:fillRect/>
          </a:stretch>
        </p:blipFill>
        <p:spPr>
          <a:xfrm>
            <a:off x="167832" y="1307939"/>
            <a:ext cx="8808335" cy="4848571"/>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45"/>
          <p:cNvSpPr txBox="1"/>
          <p:nvPr/>
        </p:nvSpPr>
        <p:spPr>
          <a:xfrm>
            <a:off x="444375" y="1063325"/>
            <a:ext cx="8087400" cy="5415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800" b="1" i="1">
                <a:solidFill>
                  <a:schemeClr val="dk1"/>
                </a:solidFill>
              </a:rPr>
              <a:t>El seguir las reglas y regulaciones ayudarán a mantenerse bajo cumplimiento regulatorio y ayudará a promover hábitos a largo plazo. Trabajando juntos podremos lograr este objetivo! </a:t>
            </a:r>
            <a:endParaRPr sz="1800" b="1" i="1">
              <a:solidFill>
                <a:schemeClr val="dk1"/>
              </a:solidFill>
            </a:endParaRPr>
          </a:p>
          <a:p>
            <a:pPr marL="457200" lvl="0" indent="0" algn="l" rtl="0">
              <a:lnSpc>
                <a:spcPct val="115000"/>
              </a:lnSpc>
              <a:spcBef>
                <a:spcPts val="0"/>
              </a:spcBef>
              <a:spcAft>
                <a:spcPts val="0"/>
              </a:spcAft>
              <a:buNone/>
            </a:pPr>
            <a:endParaRPr sz="1800">
              <a:solidFill>
                <a:srgbClr val="666666"/>
              </a:solidFill>
            </a:endParaRPr>
          </a:p>
          <a:p>
            <a:pPr marL="0" lvl="0" indent="0" algn="l" rtl="0">
              <a:lnSpc>
                <a:spcPct val="200000"/>
              </a:lnSpc>
              <a:spcBef>
                <a:spcPts val="0"/>
              </a:spcBef>
              <a:spcAft>
                <a:spcPts val="0"/>
              </a:spcAft>
              <a:buNone/>
            </a:pPr>
            <a:r>
              <a:rPr lang="en" sz="1800">
                <a:solidFill>
                  <a:schemeClr val="dk1"/>
                </a:solidFill>
              </a:rPr>
              <a:t>Recordatorio: Las proveedoras deben</a:t>
            </a:r>
            <a:endParaRPr sz="1800">
              <a:solidFill>
                <a:schemeClr val="dk1"/>
              </a:solidFill>
            </a:endParaRPr>
          </a:p>
          <a:p>
            <a:pPr marL="0" lvl="0" indent="0" algn="l" rtl="0">
              <a:lnSpc>
                <a:spcPct val="200000"/>
              </a:lnSpc>
              <a:spcBef>
                <a:spcPts val="0"/>
              </a:spcBef>
              <a:spcAft>
                <a:spcPts val="0"/>
              </a:spcAft>
              <a:buNone/>
            </a:pPr>
            <a:r>
              <a:rPr lang="en" b="1" u="sng">
                <a:solidFill>
                  <a:schemeClr val="dk1"/>
                </a:solidFill>
              </a:rPr>
              <a:t>Entrenamiento Anual </a:t>
            </a:r>
            <a:endParaRPr b="1" u="sng">
              <a:solidFill>
                <a:schemeClr val="dk1"/>
              </a:solidFill>
            </a:endParaRPr>
          </a:p>
          <a:p>
            <a:pPr marL="457200" lvl="0" indent="-317500" algn="l" rtl="0">
              <a:lnSpc>
                <a:spcPct val="150000"/>
              </a:lnSpc>
              <a:spcBef>
                <a:spcPts val="0"/>
              </a:spcBef>
              <a:spcAft>
                <a:spcPts val="0"/>
              </a:spcAft>
              <a:buClr>
                <a:schemeClr val="dk1"/>
              </a:buClr>
              <a:buSzPts val="1400"/>
              <a:buChar char="●"/>
            </a:pPr>
            <a:r>
              <a:rPr lang="en">
                <a:solidFill>
                  <a:schemeClr val="dk1"/>
                </a:solidFill>
              </a:rPr>
              <a:t>Completar el entrenamiento anual por internet. </a:t>
            </a:r>
            <a:endParaRPr b="1">
              <a:solidFill>
                <a:schemeClr val="dk1"/>
              </a:solidFill>
            </a:endParaRPr>
          </a:p>
          <a:p>
            <a:pPr marL="0" lvl="0" indent="0" algn="l" rtl="0">
              <a:lnSpc>
                <a:spcPct val="115000"/>
              </a:lnSpc>
              <a:spcBef>
                <a:spcPts val="0"/>
              </a:spcBef>
              <a:spcAft>
                <a:spcPts val="0"/>
              </a:spcAft>
              <a:buNone/>
            </a:pPr>
            <a:r>
              <a:rPr lang="en" b="1" u="sng">
                <a:solidFill>
                  <a:schemeClr val="dk1"/>
                </a:solidFill>
              </a:rPr>
              <a:t>Niños en Edad Escolar </a:t>
            </a:r>
            <a:endParaRPr b="1" u="sng">
              <a:solidFill>
                <a:schemeClr val="dk1"/>
              </a:solidFill>
            </a:endParaRPr>
          </a:p>
          <a:p>
            <a:pPr marL="0" lvl="0" indent="0" algn="l" rtl="0">
              <a:lnSpc>
                <a:spcPct val="115000"/>
              </a:lnSpc>
              <a:spcBef>
                <a:spcPts val="0"/>
              </a:spcBef>
              <a:spcAft>
                <a:spcPts val="0"/>
              </a:spcAft>
              <a:buNone/>
            </a:pPr>
            <a:endParaRPr b="1" u="sng">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Recuerden  de marcar “Sch Out”  or “Sick”  en cualquier momento que el niño no haya asistido a clases y esté bajo su cuidado</a:t>
            </a:r>
            <a:endParaRPr/>
          </a:p>
        </p:txBody>
      </p:sp>
      <p:sp>
        <p:nvSpPr>
          <p:cNvPr id="312" name="Google Shape;312;p45"/>
          <p:cNvSpPr txBox="1"/>
          <p:nvPr/>
        </p:nvSpPr>
        <p:spPr>
          <a:xfrm>
            <a:off x="0" y="0"/>
            <a:ext cx="9144000" cy="10146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solidFill>
                  <a:srgbClr val="FFFFFF"/>
                </a:solidFill>
                <a:latin typeface="Salsa"/>
                <a:ea typeface="Salsa"/>
                <a:cs typeface="Salsa"/>
                <a:sym typeface="Salsa"/>
              </a:rPr>
              <a:t>Review of Rules and Policies</a:t>
            </a:r>
            <a:endParaRPr sz="4800" dirty="0">
              <a:solidFill>
                <a:srgbClr val="FFFFFF"/>
              </a:solidFill>
              <a:latin typeface="Salsa"/>
              <a:ea typeface="Salsa"/>
              <a:cs typeface="Salsa"/>
              <a:sym typeface="Salsa"/>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7"/>
          <p:cNvSpPr txBox="1"/>
          <p:nvPr/>
        </p:nvSpPr>
        <p:spPr>
          <a:xfrm>
            <a:off x="-11100" y="0"/>
            <a:ext cx="9166200" cy="13797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solidFill>
                  <a:srgbClr val="FFFFFF"/>
                </a:solidFill>
                <a:latin typeface="Salsa"/>
                <a:ea typeface="Salsa"/>
                <a:cs typeface="Salsa"/>
                <a:sym typeface="Salsa"/>
              </a:rPr>
              <a:t>Review of Rules and Policies</a:t>
            </a:r>
            <a:endParaRPr sz="4800" dirty="0">
              <a:solidFill>
                <a:srgbClr val="FFFFFF"/>
              </a:solidFill>
              <a:latin typeface="Salsa"/>
              <a:ea typeface="Salsa"/>
              <a:cs typeface="Salsa"/>
              <a:sym typeface="Salsa"/>
            </a:endParaRPr>
          </a:p>
          <a:p>
            <a:pPr marL="0" lvl="0" indent="0" algn="l" rtl="0">
              <a:spcBef>
                <a:spcPts val="0"/>
              </a:spcBef>
              <a:spcAft>
                <a:spcPts val="0"/>
              </a:spcAft>
              <a:buNone/>
            </a:pPr>
            <a:endParaRPr dirty="0"/>
          </a:p>
        </p:txBody>
      </p:sp>
      <p:sp>
        <p:nvSpPr>
          <p:cNvPr id="325" name="Google Shape;325;p47"/>
          <p:cNvSpPr txBox="1"/>
          <p:nvPr/>
        </p:nvSpPr>
        <p:spPr>
          <a:xfrm>
            <a:off x="413025" y="1463300"/>
            <a:ext cx="8396700" cy="5258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b="1" u="sng">
                <a:solidFill>
                  <a:schemeClr val="dk1"/>
                </a:solidFill>
              </a:rPr>
              <a:t>Niños que regresan a su cuidado</a:t>
            </a:r>
            <a:endParaRPr b="1" u="sng">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Cuando un niño ya no esté en su guardería regresa, llame a nuestra oficina para activarlo.</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NO VUELVA A INSCRIBIR AL NIÑO. Ellos están en nuestro sistema y solo necesitan ser reactivados </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r>
              <a:rPr lang="en" b="1" u="sng">
                <a:solidFill>
                  <a:schemeClr val="dk1"/>
                </a:solidFill>
              </a:rPr>
              <a:t>Anotar Comidas</a:t>
            </a:r>
            <a:endParaRPr b="1" u="sng">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El tener registro de sus comidas a diario es obligatorio </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Reembolso es para 2 comidas principales y un bocadillo o dos bocadillos y una comida principal</a:t>
            </a:r>
            <a:endParaRPr>
              <a:solidFill>
                <a:schemeClr val="dk1"/>
              </a:solidFill>
            </a:endParaRPr>
          </a:p>
          <a:p>
            <a:pPr marL="457200" lvl="0" indent="0" algn="l" rtl="0">
              <a:lnSpc>
                <a:spcPct val="115000"/>
              </a:lnSpc>
              <a:spcBef>
                <a:spcPts val="0"/>
              </a:spcBef>
              <a:spcAft>
                <a:spcPts val="0"/>
              </a:spcAft>
              <a:buNone/>
            </a:pPr>
            <a:endParaRPr b="1">
              <a:solidFill>
                <a:schemeClr val="dk1"/>
              </a:solidFill>
            </a:endParaRPr>
          </a:p>
          <a:p>
            <a:pPr marL="0" lvl="0" indent="0" algn="l" rtl="0">
              <a:lnSpc>
                <a:spcPct val="115000"/>
              </a:lnSpc>
              <a:spcBef>
                <a:spcPts val="0"/>
              </a:spcBef>
              <a:spcAft>
                <a:spcPts val="0"/>
              </a:spcAft>
              <a:buNone/>
            </a:pPr>
            <a:r>
              <a:rPr lang="en" b="1" u="sng">
                <a:solidFill>
                  <a:schemeClr val="dk1"/>
                </a:solidFill>
              </a:rPr>
              <a:t>Horarios de Comida</a:t>
            </a:r>
            <a:endParaRPr b="1" u="sng">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Desayuno antes de las 9 AM</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El Almuerzo debe empezar después de las 11AM y terminar a la 1:30PM</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La cena debe ser entre 4PM and 7PM</a:t>
            </a:r>
            <a:endParaRPr b="1" u="sng">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Las comidas deben servirse en los horarios en acuerdo de su contrato. Se pueden servir snacks entre las comidas principales si hay al menos dos (2) horas entre la comida principal y los snacks.  No deben transcurrir más de tres (3) horas entre el inicio de la última comida.</a:t>
            </a:r>
            <a:endParaRPr b="1" u="sng">
              <a:solidFill>
                <a:schemeClr val="dk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48"/>
          <p:cNvSpPr txBox="1"/>
          <p:nvPr/>
        </p:nvSpPr>
        <p:spPr>
          <a:xfrm>
            <a:off x="118400" y="1153475"/>
            <a:ext cx="9025500" cy="5155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300" b="1" u="sng">
                <a:solidFill>
                  <a:schemeClr val="dk1"/>
                </a:solidFill>
              </a:rPr>
              <a:t>Reclamos</a:t>
            </a:r>
            <a:endParaRPr sz="1300" b="1" u="sng">
              <a:solidFill>
                <a:schemeClr val="dk1"/>
              </a:solidFill>
            </a:endParaRPr>
          </a:p>
          <a:p>
            <a:pPr marL="457200" lvl="0" indent="-311150" algn="l" rtl="0">
              <a:lnSpc>
                <a:spcPct val="115000"/>
              </a:lnSpc>
              <a:spcBef>
                <a:spcPts val="0"/>
              </a:spcBef>
              <a:spcAft>
                <a:spcPts val="0"/>
              </a:spcAft>
              <a:buClr>
                <a:schemeClr val="dk1"/>
              </a:buClr>
              <a:buSzPts val="1300"/>
              <a:buChar char="●"/>
            </a:pPr>
            <a:r>
              <a:rPr lang="en" sz="1300">
                <a:solidFill>
                  <a:schemeClr val="dk1"/>
                </a:solidFill>
              </a:rPr>
              <a:t>Deben ser enviados antes del 5 de cada mes</a:t>
            </a:r>
            <a:endParaRPr sz="1300">
              <a:solidFill>
                <a:schemeClr val="dk1"/>
              </a:solidFill>
            </a:endParaRPr>
          </a:p>
          <a:p>
            <a:pPr marL="457200" lvl="0" indent="-311150" algn="l" rtl="0">
              <a:lnSpc>
                <a:spcPct val="115000"/>
              </a:lnSpc>
              <a:spcBef>
                <a:spcPts val="0"/>
              </a:spcBef>
              <a:spcAft>
                <a:spcPts val="0"/>
              </a:spcAft>
              <a:buClr>
                <a:schemeClr val="dk1"/>
              </a:buClr>
              <a:buSzPts val="1300"/>
              <a:buChar char="●"/>
            </a:pPr>
            <a:r>
              <a:rPr lang="en" sz="1300">
                <a:solidFill>
                  <a:schemeClr val="dk1"/>
                </a:solidFill>
              </a:rPr>
              <a:t>Revíselo para asegurarse que todo esté bien</a:t>
            </a:r>
            <a:endParaRPr sz="1300">
              <a:solidFill>
                <a:schemeClr val="dk1"/>
              </a:solidFill>
            </a:endParaRPr>
          </a:p>
          <a:p>
            <a:pPr marL="457200" lvl="0" indent="-311150" algn="l" rtl="0">
              <a:lnSpc>
                <a:spcPct val="115000"/>
              </a:lnSpc>
              <a:spcBef>
                <a:spcPts val="0"/>
              </a:spcBef>
              <a:spcAft>
                <a:spcPts val="0"/>
              </a:spcAft>
              <a:buClr>
                <a:schemeClr val="dk1"/>
              </a:buClr>
              <a:buSzPts val="1300"/>
              <a:buChar char="●"/>
            </a:pPr>
            <a:r>
              <a:rPr lang="en" sz="1300">
                <a:solidFill>
                  <a:schemeClr val="dk1"/>
                </a:solidFill>
              </a:rPr>
              <a:t>Si su computadora no funciona o si tiene problemas con el internet, asegúrese de completar el formulario llamado  Daily Meal Worksheet</a:t>
            </a:r>
            <a:endParaRPr sz="1300">
              <a:solidFill>
                <a:schemeClr val="dk1"/>
              </a:solidFill>
            </a:endParaRPr>
          </a:p>
          <a:p>
            <a:pPr marL="457200" lvl="0" indent="0" algn="l" rtl="0">
              <a:lnSpc>
                <a:spcPct val="115000"/>
              </a:lnSpc>
              <a:spcBef>
                <a:spcPts val="0"/>
              </a:spcBef>
              <a:spcAft>
                <a:spcPts val="0"/>
              </a:spcAft>
              <a:buNone/>
            </a:pPr>
            <a:endParaRPr sz="1300">
              <a:solidFill>
                <a:schemeClr val="dk1"/>
              </a:solidFill>
            </a:endParaRPr>
          </a:p>
          <a:p>
            <a:pPr marL="0" lvl="0" indent="0" algn="l" rtl="0">
              <a:lnSpc>
                <a:spcPct val="200000"/>
              </a:lnSpc>
              <a:spcBef>
                <a:spcPts val="0"/>
              </a:spcBef>
              <a:spcAft>
                <a:spcPts val="0"/>
              </a:spcAft>
              <a:buClr>
                <a:schemeClr val="dk1"/>
              </a:buClr>
              <a:buSzPts val="1100"/>
              <a:buFont typeface="Arial"/>
              <a:buNone/>
            </a:pPr>
            <a:r>
              <a:rPr lang="en" sz="1300" b="1" u="sng">
                <a:solidFill>
                  <a:schemeClr val="dk1"/>
                </a:solidFill>
              </a:rPr>
              <a:t>Formularios de entrada y salida </a:t>
            </a:r>
            <a:endParaRPr sz="1300" b="1" u="sng">
              <a:solidFill>
                <a:schemeClr val="dk1"/>
              </a:solidFill>
            </a:endParaRPr>
          </a:p>
          <a:p>
            <a:pPr marL="0" marR="787400" lvl="0" indent="0" algn="l" rtl="0">
              <a:spcBef>
                <a:spcPts val="0"/>
              </a:spcBef>
              <a:spcAft>
                <a:spcPts val="0"/>
              </a:spcAft>
              <a:buClr>
                <a:schemeClr val="dk1"/>
              </a:buClr>
              <a:buSzPts val="1100"/>
              <a:buFont typeface="Arial"/>
              <a:buNone/>
            </a:pPr>
            <a:r>
              <a:rPr lang="en" sz="1300">
                <a:solidFill>
                  <a:schemeClr val="dk1"/>
                </a:solidFill>
              </a:rPr>
              <a:t>Es obligatorio que la proveedora mantenga una planilla con los horarios de entrada y salida y tenerlos disponibles para ser revisados</a:t>
            </a:r>
            <a:endParaRPr sz="1300">
              <a:solidFill>
                <a:schemeClr val="dk1"/>
              </a:solidFill>
            </a:endParaRPr>
          </a:p>
          <a:p>
            <a:pPr marL="0" marR="787400" lvl="0" indent="0" algn="l" rtl="0">
              <a:spcBef>
                <a:spcPts val="0"/>
              </a:spcBef>
              <a:spcAft>
                <a:spcPts val="0"/>
              </a:spcAft>
              <a:buClr>
                <a:schemeClr val="dk1"/>
              </a:buClr>
              <a:buSzPts val="1100"/>
              <a:buFont typeface="Arial"/>
              <a:buNone/>
            </a:pPr>
            <a:endParaRPr sz="1300">
              <a:solidFill>
                <a:schemeClr val="dk1"/>
              </a:solidFill>
            </a:endParaRPr>
          </a:p>
          <a:p>
            <a:pPr marL="0" lvl="0" indent="0" algn="l" rtl="0">
              <a:spcBef>
                <a:spcPts val="0"/>
              </a:spcBef>
              <a:spcAft>
                <a:spcPts val="0"/>
              </a:spcAft>
              <a:buClr>
                <a:schemeClr val="dk1"/>
              </a:buClr>
              <a:buSzPts val="1100"/>
              <a:buFont typeface="Arial"/>
              <a:buNone/>
            </a:pPr>
            <a:r>
              <a:rPr lang="en" sz="1300">
                <a:solidFill>
                  <a:schemeClr val="dk1"/>
                </a:solidFill>
              </a:rPr>
              <a:t>Si reclama más niños de lo que su licencia permite, el formulario de entrada y salida debe ser enviado con su reclamo.</a:t>
            </a:r>
            <a:endParaRPr sz="1300">
              <a:solidFill>
                <a:schemeClr val="dk1"/>
              </a:solidFill>
            </a:endParaRPr>
          </a:p>
          <a:p>
            <a:pPr marL="0" marR="723900" lvl="0" indent="0" algn="l" rtl="0">
              <a:spcBef>
                <a:spcPts val="300"/>
              </a:spcBef>
              <a:spcAft>
                <a:spcPts val="0"/>
              </a:spcAft>
              <a:buClr>
                <a:schemeClr val="dk1"/>
              </a:buClr>
              <a:buSzPts val="1100"/>
              <a:buFont typeface="Arial"/>
              <a:buNone/>
            </a:pPr>
            <a:endParaRPr sz="1300">
              <a:solidFill>
                <a:schemeClr val="dk1"/>
              </a:solidFill>
            </a:endParaRPr>
          </a:p>
          <a:p>
            <a:pPr marL="0" marR="723900" lvl="0" indent="0" algn="l" rtl="0">
              <a:spcBef>
                <a:spcPts val="300"/>
              </a:spcBef>
              <a:spcAft>
                <a:spcPts val="0"/>
              </a:spcAft>
              <a:buClr>
                <a:schemeClr val="dk1"/>
              </a:buClr>
              <a:buSzPts val="1100"/>
              <a:buFont typeface="Arial"/>
              <a:buNone/>
            </a:pPr>
            <a:r>
              <a:rPr lang="en" sz="1300">
                <a:solidFill>
                  <a:schemeClr val="dk1"/>
                </a:solidFill>
              </a:rPr>
              <a:t>Si reclama por internet, los horarios deben ser guardados en KidKare. Esto documentara que no esté cuidado más ninos de lo que su licencia le permite</a:t>
            </a:r>
            <a:endParaRPr sz="1300">
              <a:solidFill>
                <a:schemeClr val="dk1"/>
              </a:solidFill>
            </a:endParaRPr>
          </a:p>
          <a:p>
            <a:pPr marL="0" marR="723900" lvl="0" indent="0" algn="l" rtl="0">
              <a:spcBef>
                <a:spcPts val="300"/>
              </a:spcBef>
              <a:spcAft>
                <a:spcPts val="0"/>
              </a:spcAft>
              <a:buClr>
                <a:schemeClr val="dk1"/>
              </a:buClr>
              <a:buSzPts val="1100"/>
              <a:buFont typeface="Arial"/>
              <a:buNone/>
            </a:pPr>
            <a:endParaRPr sz="1300">
              <a:solidFill>
                <a:schemeClr val="dk1"/>
              </a:solidFill>
            </a:endParaRPr>
          </a:p>
          <a:p>
            <a:pPr marL="0" marR="723900" lvl="0" indent="0" algn="l" rtl="0">
              <a:spcBef>
                <a:spcPts val="300"/>
              </a:spcBef>
              <a:spcAft>
                <a:spcPts val="0"/>
              </a:spcAft>
              <a:buClr>
                <a:schemeClr val="dk1"/>
              </a:buClr>
              <a:buSzPts val="1100"/>
              <a:buFont typeface="Arial"/>
              <a:buNone/>
            </a:pPr>
            <a:r>
              <a:rPr lang="en" sz="1300">
                <a:solidFill>
                  <a:schemeClr val="dk1"/>
                </a:solidFill>
              </a:rPr>
              <a:t>Angels CCFP puede pedirle estos registros en cualquier momento, sin importar la capacidad de su licencia</a:t>
            </a:r>
            <a:endParaRPr sz="1300">
              <a:solidFill>
                <a:schemeClr val="dk1"/>
              </a:solidFill>
            </a:endParaRPr>
          </a:p>
          <a:p>
            <a:pPr marL="0" marR="723900" lvl="0" indent="0" algn="l" rtl="0">
              <a:spcBef>
                <a:spcPts val="300"/>
              </a:spcBef>
              <a:spcAft>
                <a:spcPts val="0"/>
              </a:spcAft>
              <a:buClr>
                <a:schemeClr val="dk1"/>
              </a:buClr>
              <a:buSzPts val="1100"/>
              <a:buFont typeface="Arial"/>
              <a:buNone/>
            </a:pPr>
            <a:r>
              <a:rPr lang="en" sz="1300">
                <a:solidFill>
                  <a:schemeClr val="dk1"/>
                </a:solidFill>
              </a:rPr>
              <a:t> </a:t>
            </a:r>
            <a:endParaRPr sz="1300">
              <a:solidFill>
                <a:schemeClr val="dk1"/>
              </a:solidFill>
            </a:endParaRPr>
          </a:p>
          <a:p>
            <a:pPr marL="0" marR="749300" lvl="0" indent="0" algn="l" rtl="0">
              <a:spcBef>
                <a:spcPts val="300"/>
              </a:spcBef>
              <a:spcAft>
                <a:spcPts val="0"/>
              </a:spcAft>
              <a:buClr>
                <a:schemeClr val="dk1"/>
              </a:buClr>
              <a:buSzPts val="1100"/>
              <a:buFont typeface="Arial"/>
              <a:buNone/>
            </a:pPr>
            <a:r>
              <a:rPr lang="en" sz="1300">
                <a:solidFill>
                  <a:schemeClr val="dk1"/>
                </a:solidFill>
              </a:rPr>
              <a:t>Usted debe demostrar los horarios de cuidado reflejados en los registro de entrada y salida junto con la firma de los padres. Si en cualquier momento comprobamos que está por sobre su capacidad será reportada a Community Care Licensing Division.</a:t>
            </a:r>
            <a:endParaRPr sz="1300">
              <a:solidFill>
                <a:schemeClr val="dk1"/>
              </a:solidFill>
            </a:endParaRPr>
          </a:p>
          <a:p>
            <a:pPr marL="0" marR="749300" lvl="0" indent="0" algn="l" rtl="0">
              <a:spcBef>
                <a:spcPts val="300"/>
              </a:spcBef>
              <a:spcAft>
                <a:spcPts val="0"/>
              </a:spcAft>
              <a:buClr>
                <a:schemeClr val="dk1"/>
              </a:buClr>
              <a:buSzPts val="1100"/>
              <a:buFont typeface="Arial"/>
              <a:buNone/>
            </a:pPr>
            <a:endParaRPr sz="1300">
              <a:solidFill>
                <a:schemeClr val="dk1"/>
              </a:solidFill>
            </a:endParaRPr>
          </a:p>
          <a:p>
            <a:pPr marL="0" marR="749300" lvl="0" indent="0" algn="l" rtl="0">
              <a:spcBef>
                <a:spcPts val="300"/>
              </a:spcBef>
              <a:spcAft>
                <a:spcPts val="0"/>
              </a:spcAft>
              <a:buClr>
                <a:schemeClr val="dk1"/>
              </a:buClr>
              <a:buSzPts val="1100"/>
              <a:buFont typeface="Arial"/>
              <a:buNone/>
            </a:pPr>
            <a:endParaRPr>
              <a:solidFill>
                <a:schemeClr val="dk1"/>
              </a:solidFill>
            </a:endParaRPr>
          </a:p>
          <a:p>
            <a:pPr marL="0" marR="749300" lvl="0" indent="0" algn="ctr" rtl="0">
              <a:spcBef>
                <a:spcPts val="300"/>
              </a:spcBef>
              <a:spcAft>
                <a:spcPts val="0"/>
              </a:spcAft>
              <a:buClr>
                <a:schemeClr val="dk1"/>
              </a:buClr>
              <a:buSzPts val="1100"/>
              <a:buFont typeface="Arial"/>
              <a:buNone/>
            </a:pPr>
            <a:endParaRPr sz="1800" b="1" u="sng"/>
          </a:p>
          <a:p>
            <a:pPr marL="0" marR="749300" lvl="0" indent="0" algn="ctr" rtl="0">
              <a:lnSpc>
                <a:spcPct val="100000"/>
              </a:lnSpc>
              <a:spcBef>
                <a:spcPts val="300"/>
              </a:spcBef>
              <a:spcAft>
                <a:spcPts val="0"/>
              </a:spcAft>
              <a:buNone/>
            </a:pPr>
            <a:r>
              <a:rPr lang="en" u="sng">
                <a:solidFill>
                  <a:schemeClr val="hlink"/>
                </a:solidFill>
                <a:hlinkClick r:id="rId3"/>
              </a:rPr>
              <a:t>Tome tiempo para leer las nuevas Reglas y Regulaciones</a:t>
            </a:r>
            <a:endParaRPr>
              <a:solidFill>
                <a:schemeClr val="dk1"/>
              </a:solidFill>
            </a:endParaRPr>
          </a:p>
        </p:txBody>
      </p:sp>
      <p:sp>
        <p:nvSpPr>
          <p:cNvPr id="331" name="Google Shape;331;p48"/>
          <p:cNvSpPr txBox="1"/>
          <p:nvPr/>
        </p:nvSpPr>
        <p:spPr>
          <a:xfrm>
            <a:off x="0" y="0"/>
            <a:ext cx="9144000" cy="10146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solidFill>
                  <a:srgbClr val="FFFFFF"/>
                </a:solidFill>
                <a:latin typeface="Salsa"/>
                <a:ea typeface="Salsa"/>
                <a:cs typeface="Salsa"/>
                <a:sym typeface="Salsa"/>
              </a:rPr>
              <a:t>Review of Rules and Policies</a:t>
            </a:r>
            <a:endParaRPr sz="4800" dirty="0">
              <a:solidFill>
                <a:srgbClr val="FFFFFF"/>
              </a:solidFill>
              <a:latin typeface="Salsa"/>
              <a:ea typeface="Salsa"/>
              <a:cs typeface="Salsa"/>
              <a:sym typeface="Sals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p:nvPr/>
        </p:nvSpPr>
        <p:spPr>
          <a:xfrm>
            <a:off x="-11100" y="0"/>
            <a:ext cx="9166200" cy="15933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4800" dirty="0">
                <a:solidFill>
                  <a:schemeClr val="lt1"/>
                </a:solidFill>
                <a:latin typeface="Salsa"/>
                <a:ea typeface="Salsa"/>
                <a:cs typeface="Salsa"/>
                <a:sym typeface="Salsa"/>
              </a:rPr>
              <a:t> </a:t>
            </a:r>
            <a:r>
              <a:rPr lang="en" sz="4000" dirty="0">
                <a:solidFill>
                  <a:schemeClr val="lt1"/>
                </a:solidFill>
                <a:latin typeface="Comfortaa"/>
                <a:ea typeface="Comfortaa"/>
                <a:cs typeface="Comfortaa"/>
                <a:sym typeface="Comfortaa"/>
              </a:rPr>
              <a:t>Infant Meal Pattern Chart  Recordatorios</a:t>
            </a:r>
            <a:endParaRPr sz="4000" dirty="0">
              <a:solidFill>
                <a:schemeClr val="lt1"/>
              </a:solidFill>
              <a:latin typeface="Comfortaa"/>
              <a:ea typeface="Comfortaa"/>
              <a:cs typeface="Comfortaa"/>
              <a:sym typeface="Comfortaa"/>
            </a:endParaRPr>
          </a:p>
          <a:p>
            <a:pPr marL="0" lvl="0" indent="0" algn="l" rtl="0">
              <a:lnSpc>
                <a:spcPct val="200000"/>
              </a:lnSpc>
              <a:spcBef>
                <a:spcPts val="0"/>
              </a:spcBef>
              <a:spcAft>
                <a:spcPts val="0"/>
              </a:spcAft>
              <a:buClr>
                <a:schemeClr val="dk1"/>
              </a:buClr>
              <a:buSzPts val="1100"/>
              <a:buFont typeface="Arial"/>
              <a:buNone/>
            </a:pPr>
            <a:endParaRPr sz="4800" dirty="0">
              <a:solidFill>
                <a:schemeClr val="lt1"/>
              </a:solidFill>
              <a:latin typeface="Salsa"/>
              <a:ea typeface="Salsa"/>
              <a:cs typeface="Salsa"/>
              <a:sym typeface="Salsa"/>
            </a:endParaRPr>
          </a:p>
        </p:txBody>
      </p:sp>
      <p:sp>
        <p:nvSpPr>
          <p:cNvPr id="70" name="Google Shape;70;p15"/>
          <p:cNvSpPr txBox="1"/>
          <p:nvPr/>
        </p:nvSpPr>
        <p:spPr>
          <a:xfrm>
            <a:off x="360925" y="1720050"/>
            <a:ext cx="7687200" cy="3996600"/>
          </a:xfrm>
          <a:prstGeom prst="rect">
            <a:avLst/>
          </a:prstGeom>
          <a:solidFill>
            <a:srgbClr val="FFFFFF"/>
          </a:solidFill>
          <a:ln>
            <a:noFill/>
          </a:ln>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SzPts val="1400"/>
              <a:buChar char="●"/>
            </a:pPr>
            <a:r>
              <a:rPr lang="en">
                <a:solidFill>
                  <a:srgbClr val="202124"/>
                </a:solidFill>
                <a:highlight>
                  <a:srgbClr val="F8F9FA"/>
                </a:highlight>
              </a:rPr>
              <a:t>Recordatorios de patrones de comidas</a:t>
            </a:r>
            <a:endParaRPr>
              <a:solidFill>
                <a:srgbClr val="202124"/>
              </a:solidFill>
              <a:highlight>
                <a:srgbClr val="F8F9FA"/>
              </a:highlight>
            </a:endParaRPr>
          </a:p>
          <a:p>
            <a:pPr marL="457200" lvl="0" indent="-317500" algn="l" rtl="0">
              <a:lnSpc>
                <a:spcPct val="115000"/>
              </a:lnSpc>
              <a:spcBef>
                <a:spcPts val="0"/>
              </a:spcBef>
              <a:spcAft>
                <a:spcPts val="0"/>
              </a:spcAft>
              <a:buSzPts val="1400"/>
              <a:buChar char="●"/>
            </a:pPr>
            <a:r>
              <a:rPr lang="en">
                <a:solidFill>
                  <a:srgbClr val="202124"/>
                </a:solidFill>
                <a:highlight>
                  <a:srgbClr val="F8F9FA"/>
                </a:highlight>
              </a:rPr>
              <a:t>Alentar y apoyar la lactancia materna:</a:t>
            </a:r>
            <a:endParaRPr>
              <a:solidFill>
                <a:srgbClr val="202124"/>
              </a:solidFill>
              <a:highlight>
                <a:srgbClr val="F8F9FA"/>
              </a:highlight>
            </a:endParaRPr>
          </a:p>
          <a:p>
            <a:pPr marL="457200" lvl="0" indent="-317500" algn="l" rtl="0">
              <a:lnSpc>
                <a:spcPct val="115000"/>
              </a:lnSpc>
              <a:spcBef>
                <a:spcPts val="0"/>
              </a:spcBef>
              <a:spcAft>
                <a:spcPts val="0"/>
              </a:spcAft>
              <a:buSzPts val="1400"/>
              <a:buChar char="●"/>
            </a:pPr>
            <a:r>
              <a:rPr lang="en">
                <a:solidFill>
                  <a:srgbClr val="202124"/>
                </a:solidFill>
                <a:highlight>
                  <a:srgbClr val="F8F9FA"/>
                </a:highlight>
              </a:rPr>
              <a:t>Los proveedores pueden recibir un reembolso por las comidas cuando una madre acude a la guardería y amamanta a su hijo</a:t>
            </a:r>
            <a:endParaRPr>
              <a:solidFill>
                <a:srgbClr val="202124"/>
              </a:solidFill>
              <a:highlight>
                <a:srgbClr val="F8F9FA"/>
              </a:highlight>
            </a:endParaRPr>
          </a:p>
          <a:p>
            <a:pPr marL="457200" lvl="0" indent="-317500" algn="l" rtl="0">
              <a:lnSpc>
                <a:spcPct val="115000"/>
              </a:lnSpc>
              <a:spcBef>
                <a:spcPts val="0"/>
              </a:spcBef>
              <a:spcAft>
                <a:spcPts val="0"/>
              </a:spcAft>
              <a:buSzPts val="1400"/>
              <a:buChar char="●"/>
            </a:pPr>
            <a:r>
              <a:rPr lang="en">
                <a:solidFill>
                  <a:srgbClr val="202124"/>
                </a:solidFill>
                <a:highlight>
                  <a:srgbClr val="F8F9FA"/>
                </a:highlight>
              </a:rPr>
              <a:t>De 0 a 5 meses de edad solo se requiere servir leche materna y/o fórmula.</a:t>
            </a:r>
            <a:endParaRPr>
              <a:solidFill>
                <a:srgbClr val="202124"/>
              </a:solidFill>
              <a:highlight>
                <a:srgbClr val="F8F9FA"/>
              </a:highlight>
            </a:endParaRPr>
          </a:p>
          <a:p>
            <a:pPr marL="457200" lvl="0" indent="-317500" algn="l" rtl="0">
              <a:lnSpc>
                <a:spcPct val="115000"/>
              </a:lnSpc>
              <a:spcBef>
                <a:spcPts val="0"/>
              </a:spcBef>
              <a:spcAft>
                <a:spcPts val="0"/>
              </a:spcAft>
              <a:buSzPts val="1400"/>
              <a:buChar char="●"/>
            </a:pPr>
            <a:r>
              <a:rPr lang="en">
                <a:solidFill>
                  <a:srgbClr val="202124"/>
                </a:solidFill>
                <a:highlight>
                  <a:srgbClr val="F8F9FA"/>
                </a:highlight>
              </a:rPr>
              <a:t>Comidas apropiadas para el desarrollo:</a:t>
            </a:r>
            <a:endParaRPr>
              <a:solidFill>
                <a:srgbClr val="202124"/>
              </a:solidFill>
              <a:highlight>
                <a:srgbClr val="F8F9FA"/>
              </a:highlight>
            </a:endParaRPr>
          </a:p>
          <a:p>
            <a:pPr marL="457200" lvl="0" indent="-317500" algn="l" rtl="0">
              <a:lnSpc>
                <a:spcPct val="115000"/>
              </a:lnSpc>
              <a:spcBef>
                <a:spcPts val="0"/>
              </a:spcBef>
              <a:spcAft>
                <a:spcPts val="0"/>
              </a:spcAft>
              <a:buSzPts val="1400"/>
              <a:buChar char="●"/>
            </a:pPr>
            <a:r>
              <a:rPr lang="en">
                <a:solidFill>
                  <a:srgbClr val="202124"/>
                </a:solidFill>
                <a:highlight>
                  <a:srgbClr val="F8F9FA"/>
                </a:highlight>
              </a:rPr>
              <a:t>A la edad de 6 meses, los alimentos sólidos deben introducirse gradualmente, según estén listos para el desarrollo.</a:t>
            </a:r>
            <a:endParaRPr>
              <a:solidFill>
                <a:srgbClr val="202124"/>
              </a:solidFill>
              <a:highlight>
                <a:srgbClr val="F8F9FA"/>
              </a:highlight>
            </a:endParaRPr>
          </a:p>
          <a:p>
            <a:pPr marL="457200" lvl="0" indent="-317500" algn="l" rtl="0">
              <a:lnSpc>
                <a:spcPct val="115000"/>
              </a:lnSpc>
              <a:spcBef>
                <a:spcPts val="0"/>
              </a:spcBef>
              <a:spcAft>
                <a:spcPts val="0"/>
              </a:spcAft>
              <a:buSzPts val="1400"/>
              <a:buChar char="●"/>
            </a:pPr>
            <a:r>
              <a:rPr lang="en">
                <a:solidFill>
                  <a:srgbClr val="202124"/>
                </a:solidFill>
                <a:highlight>
                  <a:srgbClr val="F8F9FA"/>
                </a:highlight>
              </a:rPr>
              <a:t>Comidas más nutritivas:</a:t>
            </a:r>
            <a:endParaRPr>
              <a:solidFill>
                <a:srgbClr val="202124"/>
              </a:solidFill>
              <a:highlight>
                <a:srgbClr val="F8F9FA"/>
              </a:highlight>
            </a:endParaRPr>
          </a:p>
          <a:p>
            <a:pPr marL="457200" lvl="0" indent="-317500" algn="l" rtl="0">
              <a:lnSpc>
                <a:spcPct val="115000"/>
              </a:lnSpc>
              <a:spcBef>
                <a:spcPts val="0"/>
              </a:spcBef>
              <a:spcAft>
                <a:spcPts val="0"/>
              </a:spcAft>
              <a:buSzPts val="1400"/>
              <a:buChar char="●"/>
            </a:pPr>
            <a:r>
              <a:rPr lang="en">
                <a:solidFill>
                  <a:srgbClr val="202124"/>
                </a:solidFill>
                <a:highlight>
                  <a:srgbClr val="F8F9FA"/>
                </a:highlight>
              </a:rPr>
              <a:t>Se requiere que ofrezca y sirva una verdura y/o una fruta a la hora de la merienda para bebés de 6 a 11 meses.</a:t>
            </a:r>
            <a:endParaRPr>
              <a:solidFill>
                <a:srgbClr val="202124"/>
              </a:solidFill>
              <a:highlight>
                <a:srgbClr val="F8F9FA"/>
              </a:highlight>
            </a:endParaRPr>
          </a:p>
          <a:p>
            <a:pPr marL="457200" marR="38100" lvl="0" indent="-317500" algn="l" rtl="0">
              <a:lnSpc>
                <a:spcPct val="128571"/>
              </a:lnSpc>
              <a:spcBef>
                <a:spcPts val="0"/>
              </a:spcBef>
              <a:spcAft>
                <a:spcPts val="0"/>
              </a:spcAft>
              <a:buSzPts val="1400"/>
              <a:buChar char="●"/>
            </a:pPr>
            <a:r>
              <a:rPr lang="en">
                <a:solidFill>
                  <a:srgbClr val="202124"/>
                </a:solidFill>
                <a:highlight>
                  <a:srgbClr val="F8F9FA"/>
                </a:highlight>
              </a:rPr>
              <a:t>El jugo no está permitido a ninguna edad.</a:t>
            </a:r>
            <a:endParaRPr/>
          </a:p>
        </p:txBody>
      </p:sp>
      <p:pic>
        <p:nvPicPr>
          <p:cNvPr id="75" name="Google Shape;75;p15" title="7.jpg"/>
          <p:cNvPicPr preferRelativeResize="0"/>
          <p:nvPr/>
        </p:nvPicPr>
        <p:blipFill>
          <a:blip r:embed="rId3">
            <a:alphaModFix/>
          </a:blip>
          <a:stretch>
            <a:fillRect/>
          </a:stretch>
        </p:blipFill>
        <p:spPr>
          <a:xfrm>
            <a:off x="6654000" y="4645550"/>
            <a:ext cx="2121725" cy="2121725"/>
          </a:xfrm>
          <a:prstGeom prst="rect">
            <a:avLst/>
          </a:prstGeom>
          <a:noFill/>
          <a:ln>
            <a:noFill/>
          </a:ln>
        </p:spPr>
      </p:pic>
      <p:sp>
        <p:nvSpPr>
          <p:cNvPr id="2" name="Oval 1">
            <a:extLst>
              <a:ext uri="{FF2B5EF4-FFF2-40B4-BE49-F238E27FC236}">
                <a16:creationId xmlns:a16="http://schemas.microsoft.com/office/drawing/2014/main" id="{EBE73C40-737B-2D50-190B-14C3E6111D8F}"/>
              </a:ext>
            </a:extLst>
          </p:cNvPr>
          <p:cNvSpPr/>
          <p:nvPr/>
        </p:nvSpPr>
        <p:spPr>
          <a:xfrm>
            <a:off x="646601" y="5301205"/>
            <a:ext cx="1843399" cy="1385900"/>
          </a:xfrm>
          <a:prstGeom prst="ellipse">
            <a:avLst/>
          </a:prstGeom>
          <a:solidFill>
            <a:srgbClr val="6AD69D"/>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eart 2">
            <a:extLst>
              <a:ext uri="{FF2B5EF4-FFF2-40B4-BE49-F238E27FC236}">
                <a16:creationId xmlns:a16="http://schemas.microsoft.com/office/drawing/2014/main" id="{8D76CBA5-79B8-2B81-5010-C0EAB7F898DB}"/>
              </a:ext>
            </a:extLst>
          </p:cNvPr>
          <p:cNvSpPr/>
          <p:nvPr/>
        </p:nvSpPr>
        <p:spPr>
          <a:xfrm>
            <a:off x="937480" y="5558644"/>
            <a:ext cx="1261640" cy="871022"/>
          </a:xfrm>
          <a:prstGeom prst="hear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7" name="Google Shape;337;p49"/>
          <p:cNvSpPr txBox="1"/>
          <p:nvPr/>
        </p:nvSpPr>
        <p:spPr>
          <a:xfrm>
            <a:off x="0" y="0"/>
            <a:ext cx="9144000" cy="1014600"/>
          </a:xfrm>
          <a:prstGeom prst="rect">
            <a:avLst/>
          </a:prstGeom>
          <a:solidFill>
            <a:srgbClr val="93C47D"/>
          </a:solid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4800" dirty="0" err="1">
                <a:solidFill>
                  <a:srgbClr val="FFFFFF"/>
                </a:solidFill>
                <a:latin typeface="Salsa"/>
                <a:ea typeface="Salsa"/>
                <a:cs typeface="Salsa"/>
                <a:sym typeface="Salsa"/>
              </a:rPr>
              <a:t>Reclamar</a:t>
            </a:r>
            <a:r>
              <a:rPr lang="en-US" sz="4800" err="1">
                <a:solidFill>
                  <a:srgbClr val="FFFFFF"/>
                </a:solidFill>
                <a:latin typeface="Salsa"/>
                <a:ea typeface="Salsa"/>
                <a:cs typeface="Salsa"/>
                <a:sym typeface="Salsa"/>
              </a:rPr>
              <a:t> </a:t>
            </a:r>
            <a:r>
              <a:rPr lang="en-US" sz="4800" dirty="0" err="1">
                <a:solidFill>
                  <a:srgbClr val="FFFFFF"/>
                </a:solidFill>
                <a:latin typeface="Salsa"/>
                <a:ea typeface="Salsa"/>
                <a:cs typeface="Salsa"/>
                <a:sym typeface="Salsa"/>
              </a:rPr>
              <a:t>Diariamente</a:t>
            </a:r>
            <a:endParaRPr sz="4800" dirty="0">
              <a:solidFill>
                <a:srgbClr val="FFFFFF"/>
              </a:solidFill>
              <a:latin typeface="Salsa"/>
              <a:ea typeface="Salsa"/>
              <a:cs typeface="Salsa"/>
              <a:sym typeface="Salsa"/>
            </a:endParaRPr>
          </a:p>
        </p:txBody>
      </p:sp>
      <p:pic>
        <p:nvPicPr>
          <p:cNvPr id="3" name="Picture 2">
            <a:extLst>
              <a:ext uri="{FF2B5EF4-FFF2-40B4-BE49-F238E27FC236}">
                <a16:creationId xmlns:a16="http://schemas.microsoft.com/office/drawing/2014/main" id="{3BBD4096-9BC6-C5D0-6086-36550569377A}"/>
              </a:ext>
            </a:extLst>
          </p:cNvPr>
          <p:cNvPicPr>
            <a:picLocks noChangeAspect="1"/>
          </p:cNvPicPr>
          <p:nvPr/>
        </p:nvPicPr>
        <p:blipFill>
          <a:blip r:embed="rId3"/>
          <a:stretch>
            <a:fillRect/>
          </a:stretch>
        </p:blipFill>
        <p:spPr>
          <a:xfrm>
            <a:off x="0" y="1534866"/>
            <a:ext cx="9144000" cy="5107781"/>
          </a:xfrm>
          <a:prstGeom prst="rect">
            <a:avLst/>
          </a:prstGeom>
        </p:spPr>
      </p:pic>
      <p:pic>
        <p:nvPicPr>
          <p:cNvPr id="338" name="Google Shape;338;p49"/>
          <p:cNvPicPr preferRelativeResize="0"/>
          <p:nvPr/>
        </p:nvPicPr>
        <p:blipFill>
          <a:blip r:embed="rId4">
            <a:alphaModFix/>
          </a:blip>
          <a:stretch>
            <a:fillRect/>
          </a:stretch>
        </p:blipFill>
        <p:spPr>
          <a:xfrm>
            <a:off x="6979534" y="360333"/>
            <a:ext cx="1238490" cy="81275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50"/>
          <p:cNvSpPr txBox="1"/>
          <p:nvPr/>
        </p:nvSpPr>
        <p:spPr>
          <a:xfrm>
            <a:off x="0" y="0"/>
            <a:ext cx="9144000" cy="14145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800">
                <a:solidFill>
                  <a:schemeClr val="lt1"/>
                </a:solidFill>
                <a:latin typeface="Comfortaa"/>
                <a:ea typeface="Comfortaa"/>
                <a:cs typeface="Comfortaa"/>
                <a:sym typeface="Comfortaa"/>
              </a:rPr>
              <a:t>Formulario de Beneficio</a:t>
            </a:r>
            <a:endParaRPr sz="4800">
              <a:solidFill>
                <a:schemeClr val="lt1"/>
              </a:solidFill>
              <a:latin typeface="Comfortaa"/>
              <a:ea typeface="Comfortaa"/>
              <a:cs typeface="Comfortaa"/>
              <a:sym typeface="Comfortaa"/>
            </a:endParaRPr>
          </a:p>
          <a:p>
            <a:pPr marL="0" lvl="0" indent="0" algn="ctr" rtl="0">
              <a:lnSpc>
                <a:spcPct val="100000"/>
              </a:lnSpc>
              <a:spcBef>
                <a:spcPts val="0"/>
              </a:spcBef>
              <a:spcAft>
                <a:spcPts val="0"/>
              </a:spcAft>
              <a:buNone/>
            </a:pPr>
            <a:r>
              <a:rPr lang="en" sz="3000">
                <a:solidFill>
                  <a:schemeClr val="lt1"/>
                </a:solidFill>
                <a:latin typeface="Comfortaa"/>
                <a:ea typeface="Comfortaa"/>
                <a:cs typeface="Comfortaa"/>
                <a:sym typeface="Comfortaa"/>
              </a:rPr>
              <a:t>Reclamar a sus hijos </a:t>
            </a:r>
            <a:r>
              <a:rPr lang="en" sz="3000">
                <a:solidFill>
                  <a:srgbClr val="FFFFFF"/>
                </a:solidFill>
                <a:latin typeface="Comfortaa"/>
                <a:ea typeface="Comfortaa"/>
                <a:cs typeface="Comfortaa"/>
                <a:sym typeface="Comfortaa"/>
              </a:rPr>
              <a:t> </a:t>
            </a:r>
            <a:endParaRPr sz="3000">
              <a:solidFill>
                <a:srgbClr val="FFFFFF"/>
              </a:solidFill>
              <a:latin typeface="Comfortaa"/>
              <a:ea typeface="Comfortaa"/>
              <a:cs typeface="Comfortaa"/>
              <a:sym typeface="Comfortaa"/>
            </a:endParaRPr>
          </a:p>
        </p:txBody>
      </p:sp>
      <p:pic>
        <p:nvPicPr>
          <p:cNvPr id="4" name="Picture 3">
            <a:extLst>
              <a:ext uri="{FF2B5EF4-FFF2-40B4-BE49-F238E27FC236}">
                <a16:creationId xmlns:a16="http://schemas.microsoft.com/office/drawing/2014/main" id="{889700B7-86FD-6738-9CB7-DC72C45CB07B}"/>
              </a:ext>
            </a:extLst>
          </p:cNvPr>
          <p:cNvPicPr>
            <a:picLocks noChangeAspect="1"/>
          </p:cNvPicPr>
          <p:nvPr/>
        </p:nvPicPr>
        <p:blipFill>
          <a:blip r:embed="rId3"/>
          <a:stretch>
            <a:fillRect/>
          </a:stretch>
        </p:blipFill>
        <p:spPr>
          <a:xfrm>
            <a:off x="405113" y="1549341"/>
            <a:ext cx="8356921" cy="4668123"/>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51"/>
          <p:cNvSpPr txBox="1"/>
          <p:nvPr/>
        </p:nvSpPr>
        <p:spPr>
          <a:xfrm>
            <a:off x="-11100" y="0"/>
            <a:ext cx="9166200" cy="9951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3600" dirty="0">
                <a:solidFill>
                  <a:schemeClr val="lt1"/>
                </a:solidFill>
                <a:latin typeface="Salsa"/>
                <a:ea typeface="Salsa"/>
                <a:cs typeface="Salsa"/>
                <a:sym typeface="Salsa"/>
              </a:rPr>
              <a:t>Medical Statement &amp; Milk Sub Form </a:t>
            </a:r>
            <a:endParaRPr sz="3600" dirty="0">
              <a:solidFill>
                <a:schemeClr val="lt1"/>
              </a:solidFill>
              <a:latin typeface="Salsa"/>
              <a:ea typeface="Salsa"/>
              <a:cs typeface="Salsa"/>
              <a:sym typeface="Salsa"/>
            </a:endParaRPr>
          </a:p>
          <a:p>
            <a:pPr marL="0" lvl="0" indent="0" algn="l" rtl="0">
              <a:spcBef>
                <a:spcPts val="0"/>
              </a:spcBef>
              <a:spcAft>
                <a:spcPts val="0"/>
              </a:spcAft>
              <a:buNone/>
            </a:pPr>
            <a:endParaRPr dirty="0"/>
          </a:p>
        </p:txBody>
      </p:sp>
      <p:pic>
        <p:nvPicPr>
          <p:cNvPr id="3" name="Picture 2">
            <a:extLst>
              <a:ext uri="{FF2B5EF4-FFF2-40B4-BE49-F238E27FC236}">
                <a16:creationId xmlns:a16="http://schemas.microsoft.com/office/drawing/2014/main" id="{F7E8362D-50DB-73B6-775A-EA91EC5C9CF9}"/>
              </a:ext>
            </a:extLst>
          </p:cNvPr>
          <p:cNvPicPr>
            <a:picLocks noChangeAspect="1"/>
          </p:cNvPicPr>
          <p:nvPr/>
        </p:nvPicPr>
        <p:blipFill>
          <a:blip r:embed="rId3"/>
          <a:srcRect l="4590" r="4590"/>
          <a:stretch>
            <a:fillRect/>
          </a:stretch>
        </p:blipFill>
        <p:spPr>
          <a:xfrm>
            <a:off x="-11100" y="1233924"/>
            <a:ext cx="9144000" cy="562407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52"/>
          <p:cNvSpPr txBox="1"/>
          <p:nvPr/>
        </p:nvSpPr>
        <p:spPr>
          <a:xfrm>
            <a:off x="-11100" y="0"/>
            <a:ext cx="9166200" cy="13797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500" dirty="0">
                <a:solidFill>
                  <a:schemeClr val="lt1"/>
                </a:solidFill>
                <a:latin typeface="Comfortaa"/>
                <a:ea typeface="Comfortaa"/>
                <a:cs typeface="Comfortaa"/>
                <a:sym typeface="Comfortaa"/>
              </a:rPr>
              <a:t>Regulación de Capacidad</a:t>
            </a:r>
            <a:endParaRPr sz="4500" dirty="0">
              <a:solidFill>
                <a:schemeClr val="lt1"/>
              </a:solidFill>
              <a:latin typeface="Comfortaa"/>
              <a:ea typeface="Comfortaa"/>
              <a:cs typeface="Comfortaa"/>
              <a:sym typeface="Comfortaa"/>
            </a:endParaRPr>
          </a:p>
          <a:p>
            <a:pPr marL="0" lvl="0" indent="0" algn="l" rtl="0">
              <a:spcBef>
                <a:spcPts val="0"/>
              </a:spcBef>
              <a:spcAft>
                <a:spcPts val="0"/>
              </a:spcAft>
              <a:buClr>
                <a:srgbClr val="000000"/>
              </a:buClr>
              <a:buSzPts val="1100"/>
              <a:buFont typeface="Arial"/>
              <a:buNone/>
            </a:pPr>
            <a:endParaRPr dirty="0"/>
          </a:p>
        </p:txBody>
      </p:sp>
      <p:pic>
        <p:nvPicPr>
          <p:cNvPr id="3" name="Picture 2">
            <a:extLst>
              <a:ext uri="{FF2B5EF4-FFF2-40B4-BE49-F238E27FC236}">
                <a16:creationId xmlns:a16="http://schemas.microsoft.com/office/drawing/2014/main" id="{197B5245-B887-81FB-18CD-871B785A0DC7}"/>
              </a:ext>
            </a:extLst>
          </p:cNvPr>
          <p:cNvPicPr>
            <a:picLocks noChangeAspect="1"/>
          </p:cNvPicPr>
          <p:nvPr/>
        </p:nvPicPr>
        <p:blipFill>
          <a:blip r:embed="rId3"/>
          <a:srcRect l="6428" r="6428"/>
          <a:stretch>
            <a:fillRect/>
          </a:stretch>
        </p:blipFill>
        <p:spPr>
          <a:xfrm>
            <a:off x="0" y="996643"/>
            <a:ext cx="9144000" cy="5861357"/>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Title band"/>
          <p:cNvSpPr txBox="1"/>
          <p:nvPr/>
        </p:nvSpPr>
        <p:spPr>
          <a:xfrm>
            <a:off x="0" y="0"/>
            <a:ext cx="9144000" cy="1150000"/>
          </a:xfrm>
          <a:prstGeom prst="rect">
            <a:avLst/>
          </a:prstGeom>
          <a:solidFill>
            <a:srgbClr val="6AA84F"/>
          </a:solidFill>
          <a:ln>
            <a:noFill/>
          </a:ln>
        </p:spPr>
        <p:txBody>
          <a:bodyPr spcFirstLastPara="1" wrap="square" lIns="91425" tIns="91425" rIns="91425" bIns="91425" anchor="ctr" anchorCtr="0">
            <a:noAutofit/>
          </a:bodyPr>
          <a:lstStyle/>
          <a:p>
            <a:pPr marL="0" indent="0" algn="ctr" rtl="0">
              <a:buNone/>
            </a:pPr>
            <a:r>
              <a:rPr lang="es" sz="4000">
                <a:solidFill>
                  <a:srgbClr val="FFFFFF"/>
                </a:solidFill>
                <a:latin typeface="Salsa"/>
                <a:ea typeface="Salsa"/>
                <a:cs typeface="Salsa"/>
                <a:sym typeface="Salsa"/>
              </a:rPr>
              <a:t>Licencia de Guarderia</a:t>
            </a:r>
          </a:p>
        </p:txBody>
      </p:sp>
      <p:sp>
        <p:nvSpPr>
          <p:cNvPr id="370" name="Accent bar"/>
          <p:cNvSpPr txBox="1"/>
          <p:nvPr/>
        </p:nvSpPr>
        <p:spPr>
          <a:xfrm>
            <a:off x="0" y="1150000"/>
            <a:ext cx="9144000" cy="182880"/>
          </a:xfrm>
          <a:prstGeom prst="rect">
            <a:avLst/>
          </a:prstGeom>
          <a:solidFill>
            <a:srgbClr val="F1C232"/>
          </a:solidFill>
          <a:ln>
            <a:noFill/>
          </a:ln>
        </p:spPr>
        <p:txBody>
          <a:bodyPr spcFirstLastPara="1" wrap="square" lIns="91425" tIns="91425" rIns="91425" bIns="91425" anchor="t" anchorCtr="0">
            <a:noAutofit/>
          </a:bodyPr>
          <a:lstStyle/>
          <a:p>
            <a:pPr>
              <a:buNone/>
            </a:pPr>
            <a:endParaRPr sz="100"/>
          </a:p>
        </p:txBody>
      </p:sp>
      <p:sp>
        <p:nvSpPr>
          <p:cNvPr id="367" name="Photo frame"/>
          <p:cNvSpPr txBox="1"/>
          <p:nvPr/>
        </p:nvSpPr>
        <p:spPr>
          <a:xfrm>
            <a:off x="5300000" y="1500000"/>
            <a:ext cx="3400000" cy="4800000"/>
          </a:xfrm>
          <a:prstGeom prst="roundRect">
            <a:avLst>
              <a:gd name="adj" fmla="val 8000"/>
            </a:avLst>
          </a:prstGeom>
          <a:solidFill>
            <a:srgbClr val="FFFFFF"/>
          </a:solidFill>
          <a:ln w="19050">
            <a:solidFill>
              <a:srgbClr val="D9E7CF"/>
            </a:solidFill>
          </a:ln>
        </p:spPr>
        <p:txBody>
          <a:bodyPr spcFirstLastPara="1" wrap="square" lIns="91425" tIns="91425" rIns="91425" bIns="91425" anchor="t" anchorCtr="0">
            <a:noAutofit/>
          </a:bodyPr>
          <a:lstStyle/>
          <a:p>
            <a:pPr>
              <a:buNone/>
            </a:pPr>
            <a:endParaRPr sz="100"/>
          </a:p>
        </p:txBody>
      </p:sp>
      <p:pic>
        <p:nvPicPr>
          <p:cNvPr id="364" name="Licencia"/>
          <p:cNvPicPr preferRelativeResize="0"/>
          <p:nvPr/>
        </p:nvPicPr>
        <p:blipFill>
          <a:blip r:embed="rId3">
            <a:alphaModFix/>
          </a:blip>
          <a:stretch>
            <a:fillRect/>
          </a:stretch>
        </p:blipFill>
        <p:spPr>
          <a:xfrm>
            <a:off x="5450000" y="1640000"/>
            <a:ext cx="3100000" cy="4512000"/>
          </a:xfrm>
          <a:prstGeom prst="rect">
            <a:avLst/>
          </a:prstGeom>
          <a:noFill/>
          <a:ln>
            <a:noFill/>
          </a:ln>
        </p:spPr>
      </p:pic>
      <p:sp>
        <p:nvSpPr>
          <p:cNvPr id="363" name="Intro"/>
          <p:cNvSpPr txBox="1"/>
          <p:nvPr/>
        </p:nvSpPr>
        <p:spPr>
          <a:xfrm>
            <a:off x="444375" y="1420000"/>
            <a:ext cx="4547400" cy="1320000"/>
          </a:xfrm>
          <a:prstGeom prst="rect">
            <a:avLst/>
          </a:prstGeom>
          <a:noFill/>
          <a:ln>
            <a:noFill/>
          </a:ln>
        </p:spPr>
        <p:txBody>
          <a:bodyPr spcFirstLastPara="1" wrap="square" lIns="45700" tIns="45700" rIns="45700" bIns="45700" anchor="t" anchorCtr="0">
            <a:noAutofit/>
          </a:bodyPr>
          <a:lstStyle/>
          <a:p>
            <a:pPr marL="0" indent="0" algn="l" rtl="0">
              <a:lnSpc>
                <a:spcPct val="110000"/>
              </a:lnSpc>
              <a:spcBef>
                <a:spcPts val="0"/>
              </a:spcBef>
              <a:buNone/>
            </a:pPr>
            <a:r>
              <a:rPr lang="es" sz="2200" b="1" i="0">
                <a:solidFill>
                  <a:srgbClr val="38761D"/>
                </a:solidFill>
              </a:rPr>
              <a:t>¿Se le olvida algo?</a:t>
            </a:r>
          </a:p>
          <a:p>
            <a:pPr marL="0" indent="0" algn="l" rtl="0">
              <a:lnSpc>
                <a:spcPct val="110000"/>
              </a:lnSpc>
              <a:spcBef>
                <a:spcPts val="600"/>
              </a:spcBef>
              <a:buNone/>
            </a:pPr>
            <a:r>
              <a:rPr lang="es" sz="1600" b="0" i="0">
                <a:solidFill>
                  <a:srgbClr val="333333"/>
                </a:solidFill>
              </a:rPr>
              <a:t>Las proveedoras deben notificar a nuestra oficina cualquier cambio hecho a su licencia.</a:t>
            </a:r>
          </a:p>
        </p:txBody>
      </p:sp>
      <p:sp>
        <p:nvSpPr>
          <p:cNvPr id="365" name="Cambios card"/>
          <p:cNvSpPr txBox="1"/>
          <p:nvPr/>
        </p:nvSpPr>
        <p:spPr>
          <a:xfrm>
            <a:off x="444375" y="2820000"/>
            <a:ext cx="4547400" cy="2000000"/>
          </a:xfrm>
          <a:prstGeom prst="roundRect">
            <a:avLst>
              <a:gd name="adj" fmla="val 8000"/>
            </a:avLst>
          </a:prstGeom>
          <a:solidFill>
            <a:srgbClr val="DCEDCB"/>
          </a:solidFill>
          <a:ln>
            <a:noFill/>
          </a:ln>
        </p:spPr>
        <p:txBody>
          <a:bodyPr spcFirstLastPara="1" wrap="square" lIns="182880" tIns="182880" rIns="182880" bIns="182880" anchor="t" anchorCtr="0">
            <a:noAutofit/>
          </a:bodyPr>
          <a:lstStyle/>
          <a:p>
            <a:pPr marL="0" indent="0" algn="l" rtl="0">
              <a:lnSpc>
                <a:spcPct val="110000"/>
              </a:lnSpc>
              <a:spcBef>
                <a:spcPts val="0"/>
              </a:spcBef>
              <a:buNone/>
            </a:pPr>
            <a:r>
              <a:rPr lang="es" sz="1700" b="1" i="0">
                <a:solidFill>
                  <a:srgbClr val="38761D"/>
                </a:solidFill>
              </a:rPr>
              <a:t>Estos pueden incluir:</a:t>
            </a:r>
          </a:p>
          <a:p>
            <a:pPr marL="285750" indent="-285750" algn="l" rtl="0">
              <a:lnSpc>
                <a:spcPct val="110000"/>
              </a:lnSpc>
              <a:spcBef>
                <a:spcPts val="500"/>
              </a:spcBef>
              <a:buClr>
                <a:srgbClr val="6AA84F"/>
              </a:buClr>
              <a:buSzPts val="1440"/>
              <a:buChar char="●"/>
            </a:pPr>
            <a:r>
              <a:rPr lang="es" sz="1600" b="0" i="0">
                <a:solidFill>
                  <a:srgbClr val="333333"/>
                </a:solidFill>
              </a:rPr>
              <a:t>Incremento en la capacidad</a:t>
            </a:r>
          </a:p>
          <a:p>
            <a:pPr marL="285750" indent="-285750" algn="l" rtl="0">
              <a:lnSpc>
                <a:spcPct val="110000"/>
              </a:lnSpc>
              <a:spcBef>
                <a:spcPts val="400"/>
              </a:spcBef>
              <a:buClr>
                <a:srgbClr val="6AA84F"/>
              </a:buClr>
              <a:buSzPts val="1440"/>
              <a:buChar char="●"/>
            </a:pPr>
            <a:r>
              <a:rPr lang="es" sz="1600" b="0" i="0">
                <a:solidFill>
                  <a:srgbClr val="333333"/>
                </a:solidFill>
              </a:rPr>
              <a:t>Cambio de nombre</a:t>
            </a:r>
          </a:p>
          <a:p>
            <a:pPr marL="285750" indent="-285750" algn="l" rtl="0">
              <a:lnSpc>
                <a:spcPct val="110000"/>
              </a:lnSpc>
              <a:spcBef>
                <a:spcPts val="400"/>
              </a:spcBef>
              <a:buClr>
                <a:srgbClr val="6AA84F"/>
              </a:buClr>
              <a:buSzPts val="1440"/>
              <a:buChar char="●"/>
            </a:pPr>
            <a:r>
              <a:rPr lang="es" sz="1600" b="0" i="0">
                <a:solidFill>
                  <a:srgbClr val="333333"/>
                </a:solidFill>
              </a:rPr>
              <a:t>Cambio de domicilio</a:t>
            </a:r>
          </a:p>
        </p:txBody>
      </p:sp>
      <p:sp>
        <p:nvSpPr>
          <p:cNvPr id="366" name="Aviso"/>
          <p:cNvSpPr txBox="1"/>
          <p:nvPr/>
        </p:nvSpPr>
        <p:spPr>
          <a:xfrm>
            <a:off x="444375" y="5000000"/>
            <a:ext cx="4547400" cy="1250000"/>
          </a:xfrm>
          <a:prstGeom prst="roundRect">
            <a:avLst>
              <a:gd name="adj" fmla="val 8000"/>
            </a:avLst>
          </a:prstGeom>
          <a:solidFill>
            <a:srgbClr val="FBE2A0"/>
          </a:solidFill>
          <a:ln>
            <a:noFill/>
          </a:ln>
        </p:spPr>
        <p:txBody>
          <a:bodyPr spcFirstLastPara="1" wrap="square" lIns="182880" tIns="182880" rIns="182880" bIns="182880" anchor="ctr" anchorCtr="0">
            <a:noAutofit/>
          </a:bodyPr>
          <a:lstStyle/>
          <a:p>
            <a:pPr marL="0" indent="0" algn="l" rtl="0">
              <a:lnSpc>
                <a:spcPct val="110000"/>
              </a:lnSpc>
              <a:spcBef>
                <a:spcPts val="0"/>
              </a:spcBef>
              <a:buNone/>
            </a:pPr>
            <a:r>
              <a:rPr lang="es" sz="1500" b="1" i="0">
                <a:solidFill>
                  <a:srgbClr val="7F6000"/>
                </a:solidFill>
              </a:rPr>
              <a:t>Importante</a:t>
            </a:r>
          </a:p>
          <a:p>
            <a:pPr marL="0" indent="0" algn="l" rtl="0">
              <a:lnSpc>
                <a:spcPct val="110000"/>
              </a:lnSpc>
              <a:spcBef>
                <a:spcPts val="400"/>
              </a:spcBef>
              <a:buNone/>
            </a:pPr>
            <a:r>
              <a:rPr lang="es" sz="1600" b="0" i="0">
                <a:solidFill>
                  <a:srgbClr val="333333"/>
                </a:solidFill>
              </a:rPr>
              <a:t>El no notificar puede poner a la proveedora en grave deficiencia.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54"/>
          <p:cNvSpPr txBox="1"/>
          <p:nvPr/>
        </p:nvSpPr>
        <p:spPr>
          <a:xfrm>
            <a:off x="-11100" y="0"/>
            <a:ext cx="9144000" cy="12882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solidFill>
                  <a:srgbClr val="FFFFFF"/>
                </a:solidFill>
                <a:latin typeface="Salsa"/>
                <a:ea typeface="Salsa"/>
                <a:cs typeface="Salsa"/>
                <a:sym typeface="Salsa"/>
              </a:rPr>
              <a:t>Cargos de Licencia</a:t>
            </a:r>
            <a:endParaRPr sz="4800" dirty="0">
              <a:solidFill>
                <a:srgbClr val="FFFFFF"/>
              </a:solidFill>
              <a:latin typeface="Salsa"/>
              <a:ea typeface="Salsa"/>
              <a:cs typeface="Salsa"/>
              <a:sym typeface="Salsa"/>
            </a:endParaRPr>
          </a:p>
        </p:txBody>
      </p:sp>
      <p:sp>
        <p:nvSpPr>
          <p:cNvPr id="370" name="Google Shape;370;p54"/>
          <p:cNvSpPr txBox="1"/>
          <p:nvPr/>
        </p:nvSpPr>
        <p:spPr>
          <a:xfrm>
            <a:off x="473650" y="1346250"/>
            <a:ext cx="4547400" cy="5112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800" b="1">
                <a:solidFill>
                  <a:schemeClr val="dk1"/>
                </a:solidFill>
              </a:rPr>
              <a:t>Envie Comprobante de Pago</a:t>
            </a:r>
            <a:endParaRPr sz="1800" b="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endParaRPr>
          </a:p>
          <a:p>
            <a:pPr marL="177800" marR="0" lvl="0" indent="0" algn="l" rtl="0">
              <a:lnSpc>
                <a:spcPct val="153181"/>
              </a:lnSpc>
              <a:spcBef>
                <a:spcPts val="0"/>
              </a:spcBef>
              <a:spcAft>
                <a:spcPts val="0"/>
              </a:spcAft>
              <a:buClr>
                <a:schemeClr val="dk1"/>
              </a:buClr>
              <a:buSzPts val="1100"/>
              <a:buFont typeface="Arial"/>
              <a:buNone/>
            </a:pPr>
            <a:r>
              <a:rPr lang="en" b="1" i="1" u="sng">
                <a:solidFill>
                  <a:schemeClr val="dk1"/>
                </a:solidFill>
              </a:rPr>
              <a:t>Renovacion de Licencia:</a:t>
            </a:r>
            <a:endParaRPr b="1" i="1" u="sng">
              <a:solidFill>
                <a:schemeClr val="dk1"/>
              </a:solidFill>
            </a:endParaRPr>
          </a:p>
          <a:p>
            <a:pPr marL="0" lvl="0" indent="0" algn="l" rtl="0">
              <a:lnSpc>
                <a:spcPct val="109090"/>
              </a:lnSpc>
              <a:spcBef>
                <a:spcPts val="0"/>
              </a:spcBef>
              <a:spcAft>
                <a:spcPts val="0"/>
              </a:spcAft>
              <a:buClr>
                <a:schemeClr val="dk1"/>
              </a:buClr>
              <a:buSzPts val="1100"/>
              <a:buFont typeface="Arial"/>
              <a:buNone/>
            </a:pPr>
            <a:r>
              <a:rPr lang="en" sz="1100">
                <a:solidFill>
                  <a:schemeClr val="dk1"/>
                </a:solidFill>
              </a:rPr>
              <a:t>La ley federal requiere que los participantes del CCFP  tengan su licencia al dia.  Ya que la mayoría de las licencias no tienen fecha de expiración , un cargo anual debe ser pagado. </a:t>
            </a:r>
            <a:endParaRPr sz="1100">
              <a:solidFill>
                <a:schemeClr val="dk1"/>
              </a:solidFill>
            </a:endParaRPr>
          </a:p>
          <a:p>
            <a:pPr marL="0" marR="0" lvl="0" indent="0" algn="l" rtl="0">
              <a:lnSpc>
                <a:spcPct val="115000"/>
              </a:lnSpc>
              <a:spcBef>
                <a:spcPts val="0"/>
              </a:spcBef>
              <a:spcAft>
                <a:spcPts val="0"/>
              </a:spcAft>
              <a:buClr>
                <a:schemeClr val="dk1"/>
              </a:buClr>
              <a:buSzPts val="1100"/>
              <a:buFont typeface="Arial"/>
              <a:buNone/>
            </a:pPr>
            <a:r>
              <a:rPr lang="en" sz="1100">
                <a:solidFill>
                  <a:schemeClr val="dk1"/>
                </a:solidFill>
              </a:rPr>
              <a:t>As proof that you have paid your fees, you will need to send us a copy of either of the following;</a:t>
            </a:r>
            <a:endParaRPr sz="1100">
              <a:solidFill>
                <a:schemeClr val="dk1"/>
              </a:solidFill>
            </a:endParaRPr>
          </a:p>
          <a:p>
            <a:pPr marL="0" lvl="0" indent="0" algn="l" rtl="0">
              <a:lnSpc>
                <a:spcPct val="109090"/>
              </a:lnSpc>
              <a:spcBef>
                <a:spcPts val="0"/>
              </a:spcBef>
              <a:spcAft>
                <a:spcPts val="0"/>
              </a:spcAft>
              <a:buClr>
                <a:schemeClr val="dk1"/>
              </a:buClr>
              <a:buSzPts val="1100"/>
              <a:buFont typeface="Arial"/>
              <a:buNone/>
            </a:pPr>
            <a:r>
              <a:rPr lang="en" sz="1100">
                <a:solidFill>
                  <a:schemeClr val="dk1"/>
                </a:solidFill>
              </a:rPr>
              <a:t>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 sz="1100">
                <a:solidFill>
                  <a:schemeClr val="dk1"/>
                </a:solidFill>
              </a:rPr>
              <a:t>COPIA  DEL CHEQUE CANCELADO (FRENTE Y REVERSO)F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 sz="1100">
                <a:solidFill>
                  <a:schemeClr val="dk1"/>
                </a:solidFill>
              </a:rPr>
              <a:t>MONEY ORDER</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 sz="1100">
                <a:solidFill>
                  <a:schemeClr val="dk1"/>
                </a:solidFill>
              </a:rPr>
              <a:t>SI PAGO EN LÍNEA, LA COPIA DE LA CONFIRMACIÓN DEL RECIBO </a:t>
            </a:r>
            <a:endParaRPr sz="1100">
              <a:solidFill>
                <a:schemeClr val="dk1"/>
              </a:solidFill>
            </a:endParaRPr>
          </a:p>
          <a:p>
            <a:pPr marL="457200" marR="0" lvl="0" indent="-298450" algn="l" rtl="0">
              <a:lnSpc>
                <a:spcPct val="115000"/>
              </a:lnSpc>
              <a:spcBef>
                <a:spcPts val="0"/>
              </a:spcBef>
              <a:spcAft>
                <a:spcPts val="0"/>
              </a:spcAft>
              <a:buClr>
                <a:schemeClr val="dk1"/>
              </a:buClr>
              <a:buSzPts val="1100"/>
              <a:buChar char="❖"/>
            </a:pPr>
            <a:r>
              <a:rPr lang="en" sz="1100">
                <a:solidFill>
                  <a:schemeClr val="dk1"/>
                </a:solidFill>
              </a:rPr>
              <a:t>COPIA DEL ESTADO DE CUENTA REFLEJANDO LA TRANSACCIÓN </a:t>
            </a:r>
            <a:endParaRPr sz="1100">
              <a:solidFill>
                <a:schemeClr val="dk1"/>
              </a:solidFill>
            </a:endParaRPr>
          </a:p>
          <a:p>
            <a:pPr marL="0" lvl="0" indent="0" algn="l" rtl="0">
              <a:lnSpc>
                <a:spcPct val="109090"/>
              </a:lnSpc>
              <a:spcBef>
                <a:spcPts val="0"/>
              </a:spcBef>
              <a:spcAft>
                <a:spcPts val="0"/>
              </a:spcAft>
              <a:buClr>
                <a:schemeClr val="dk1"/>
              </a:buClr>
              <a:buSzPts val="1100"/>
              <a:buFont typeface="Arial"/>
              <a:buNone/>
            </a:pPr>
            <a:r>
              <a:rPr lang="en" sz="1100">
                <a:solidFill>
                  <a:schemeClr val="dk1"/>
                </a:solidFill>
              </a:rPr>
              <a:t> </a:t>
            </a:r>
            <a:endParaRPr sz="1100">
              <a:solidFill>
                <a:schemeClr val="dk1"/>
              </a:solidFill>
            </a:endParaRPr>
          </a:p>
          <a:p>
            <a:pPr marL="177800" marR="0" lvl="0" indent="0" algn="l" rtl="0">
              <a:lnSpc>
                <a:spcPct val="115000"/>
              </a:lnSpc>
              <a:spcBef>
                <a:spcPts val="0"/>
              </a:spcBef>
              <a:spcAft>
                <a:spcPts val="0"/>
              </a:spcAft>
              <a:buClr>
                <a:schemeClr val="dk1"/>
              </a:buClr>
              <a:buSzPts val="1100"/>
              <a:buFont typeface="Arial"/>
              <a:buNone/>
            </a:pPr>
            <a:r>
              <a:rPr lang="en" sz="1100">
                <a:solidFill>
                  <a:schemeClr val="dk1"/>
                </a:solidFill>
              </a:rPr>
              <a:t>Si no recibimos el comprobante de pago antes de la fecha de la renovación o si usted paga los cargos tarde, el reembolso de su reclamo se verá afectado. Si somos notificados por el estado sobre la revocación de su licencia debido a que no pago o por cualquier otra razón su participación en el programa de comida será cancelada.   </a:t>
            </a:r>
            <a:endParaRPr sz="1100" b="1" u="sng"/>
          </a:p>
          <a:p>
            <a:pPr marL="0" lvl="0" indent="0" algn="l" rtl="0">
              <a:lnSpc>
                <a:spcPct val="150000"/>
              </a:lnSpc>
              <a:spcBef>
                <a:spcPts val="0"/>
              </a:spcBef>
              <a:spcAft>
                <a:spcPts val="0"/>
              </a:spcAft>
              <a:buNone/>
            </a:pPr>
            <a:endParaRPr sz="2200">
              <a:solidFill>
                <a:srgbClr val="666666"/>
              </a:solidFill>
              <a:latin typeface="Verdana"/>
              <a:ea typeface="Verdana"/>
              <a:cs typeface="Verdana"/>
              <a:sym typeface="Verdana"/>
            </a:endParaRPr>
          </a:p>
          <a:p>
            <a:pPr marL="0" lvl="0" indent="0" algn="l" rtl="0">
              <a:lnSpc>
                <a:spcPct val="115000"/>
              </a:lnSpc>
              <a:spcBef>
                <a:spcPts val="0"/>
              </a:spcBef>
              <a:spcAft>
                <a:spcPts val="0"/>
              </a:spcAft>
              <a:buNone/>
            </a:pPr>
            <a:endParaRPr sz="2200">
              <a:solidFill>
                <a:srgbClr val="666666"/>
              </a:solidFill>
              <a:latin typeface="Verdana"/>
              <a:ea typeface="Verdana"/>
              <a:cs typeface="Verdana"/>
              <a:sym typeface="Verdana"/>
            </a:endParaRPr>
          </a:p>
          <a:p>
            <a:pPr marL="0" lvl="0" indent="0" algn="l" rtl="0">
              <a:lnSpc>
                <a:spcPct val="115000"/>
              </a:lnSpc>
              <a:spcBef>
                <a:spcPts val="0"/>
              </a:spcBef>
              <a:spcAft>
                <a:spcPts val="0"/>
              </a:spcAft>
              <a:buNone/>
            </a:pPr>
            <a:endParaRPr>
              <a:solidFill>
                <a:srgbClr val="666666"/>
              </a:solidFill>
            </a:endParaRPr>
          </a:p>
          <a:p>
            <a:pPr marL="0" lvl="0" indent="0" algn="l" rtl="0">
              <a:lnSpc>
                <a:spcPct val="115000"/>
              </a:lnSpc>
              <a:spcBef>
                <a:spcPts val="0"/>
              </a:spcBef>
              <a:spcAft>
                <a:spcPts val="0"/>
              </a:spcAft>
              <a:buNone/>
            </a:pPr>
            <a:endParaRPr>
              <a:solidFill>
                <a:srgbClr val="666666"/>
              </a:solidFill>
            </a:endParaRPr>
          </a:p>
        </p:txBody>
      </p:sp>
      <p:pic>
        <p:nvPicPr>
          <p:cNvPr id="371" name="Google Shape;371;p54"/>
          <p:cNvPicPr preferRelativeResize="0"/>
          <p:nvPr/>
        </p:nvPicPr>
        <p:blipFill>
          <a:blip r:embed="rId3">
            <a:alphaModFix/>
          </a:blip>
          <a:stretch>
            <a:fillRect/>
          </a:stretch>
        </p:blipFill>
        <p:spPr>
          <a:xfrm>
            <a:off x="5226100" y="1440600"/>
            <a:ext cx="3818149" cy="349734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55"/>
          <p:cNvSpPr txBox="1"/>
          <p:nvPr/>
        </p:nvSpPr>
        <p:spPr>
          <a:xfrm>
            <a:off x="-11100" y="0"/>
            <a:ext cx="9144000" cy="10632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solidFill>
                  <a:srgbClr val="FFFFFF"/>
                </a:solidFill>
                <a:latin typeface="Salsa"/>
                <a:ea typeface="Salsa"/>
                <a:cs typeface="Salsa"/>
                <a:sym typeface="Salsa"/>
              </a:rPr>
              <a:t>Monitoring Visits</a:t>
            </a:r>
            <a:endParaRPr sz="4800" dirty="0">
              <a:solidFill>
                <a:srgbClr val="FFFFFF"/>
              </a:solidFill>
              <a:latin typeface="Salsa"/>
              <a:ea typeface="Salsa"/>
              <a:cs typeface="Salsa"/>
              <a:sym typeface="Salsa"/>
            </a:endParaRPr>
          </a:p>
        </p:txBody>
      </p:sp>
      <p:sp>
        <p:nvSpPr>
          <p:cNvPr id="377" name="Google Shape;377;p55"/>
          <p:cNvSpPr txBox="1"/>
          <p:nvPr/>
        </p:nvSpPr>
        <p:spPr>
          <a:xfrm>
            <a:off x="479700" y="1151150"/>
            <a:ext cx="8184600" cy="26181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 b="1" u="sng" dirty="0">
                <a:solidFill>
                  <a:schemeClr val="dk1"/>
                </a:solidFill>
              </a:rPr>
              <a:t>MONITORING VISITS:</a:t>
            </a:r>
            <a:endParaRPr sz="1200" dirty="0">
              <a:solidFill>
                <a:schemeClr val="dk1"/>
              </a:solidFill>
            </a:endParaRPr>
          </a:p>
          <a:p>
            <a:pPr marL="0" lvl="0" indent="0" algn="l" rtl="0">
              <a:lnSpc>
                <a:spcPct val="109090"/>
              </a:lnSpc>
              <a:spcBef>
                <a:spcPts val="0"/>
              </a:spcBef>
              <a:spcAft>
                <a:spcPts val="0"/>
              </a:spcAft>
              <a:buClr>
                <a:schemeClr val="dk1"/>
              </a:buClr>
              <a:buSzPts val="1100"/>
              <a:buFont typeface="Arial"/>
              <a:buNone/>
            </a:pPr>
            <a:r>
              <a:rPr lang="en" sz="1200" dirty="0">
                <a:solidFill>
                  <a:schemeClr val="dk1"/>
                </a:solidFill>
              </a:rPr>
              <a:t> </a:t>
            </a:r>
            <a:endParaRPr sz="1200" dirty="0">
              <a:solidFill>
                <a:schemeClr val="dk1"/>
              </a:solidFill>
            </a:endParaRPr>
          </a:p>
          <a:p>
            <a:pPr marL="0" marR="1244600" lvl="0" indent="0" algn="l" rtl="0">
              <a:lnSpc>
                <a:spcPct val="115000"/>
              </a:lnSpc>
              <a:spcBef>
                <a:spcPts val="0"/>
              </a:spcBef>
              <a:spcAft>
                <a:spcPts val="0"/>
              </a:spcAft>
              <a:buClr>
                <a:schemeClr val="dk1"/>
              </a:buClr>
              <a:buSzPts val="1100"/>
              <a:buFont typeface="Arial"/>
              <a:buNone/>
            </a:pPr>
            <a:r>
              <a:rPr lang="en" dirty="0">
                <a:solidFill>
                  <a:schemeClr val="dk1"/>
                </a:solidFill>
              </a:rPr>
              <a:t>Serán llevadas a cabo por lo menos tres (3) veces al años por su monitor. Todas las visitas serán sin anunciar.</a:t>
            </a:r>
            <a:endParaRPr dirty="0">
              <a:solidFill>
                <a:schemeClr val="dk1"/>
              </a:solidFill>
              <a:latin typeface="Times New Roman"/>
              <a:ea typeface="Times New Roman"/>
              <a:cs typeface="Times New Roman"/>
              <a:sym typeface="Times New Roman"/>
            </a:endParaRPr>
          </a:p>
          <a:p>
            <a:pPr marL="0" marR="1244600" lvl="0" indent="0" algn="l" rtl="0">
              <a:lnSpc>
                <a:spcPct val="115000"/>
              </a:lnSpc>
              <a:spcBef>
                <a:spcPts val="0"/>
              </a:spcBef>
              <a:spcAft>
                <a:spcPts val="0"/>
              </a:spcAft>
              <a:buClr>
                <a:schemeClr val="dk1"/>
              </a:buClr>
              <a:buSzPts val="1100"/>
              <a:buFont typeface="Arial"/>
              <a:buNone/>
            </a:pPr>
            <a:endParaRPr dirty="0">
              <a:solidFill>
                <a:schemeClr val="dk1"/>
              </a:solidFill>
              <a:latin typeface="Times New Roman"/>
              <a:ea typeface="Times New Roman"/>
              <a:cs typeface="Times New Roman"/>
              <a:sym typeface="Times New Roman"/>
            </a:endParaRPr>
          </a:p>
          <a:p>
            <a:pPr marL="0" marR="1244600" lvl="0" indent="0" algn="l" rtl="0">
              <a:lnSpc>
                <a:spcPct val="115000"/>
              </a:lnSpc>
              <a:spcBef>
                <a:spcPts val="0"/>
              </a:spcBef>
              <a:spcAft>
                <a:spcPts val="0"/>
              </a:spcAft>
              <a:buClr>
                <a:schemeClr val="dk1"/>
              </a:buClr>
              <a:buSzPts val="1100"/>
              <a:buFont typeface="Arial"/>
              <a:buNone/>
            </a:pPr>
            <a:r>
              <a:rPr lang="en" dirty="0">
                <a:solidFill>
                  <a:schemeClr val="dk1"/>
                </a:solidFill>
              </a:rPr>
              <a:t>Si la proveedora no se encuentra al momento de la visita, su asistente debe de tener acceso a toda la documentación relacionada al programa de comida y entregarlas a su monitor para revisarlas. Si no estan disponible. No se reembolsa el mes</a:t>
            </a:r>
            <a:endParaRPr dirty="0">
              <a:solidFill>
                <a:schemeClr val="dk1"/>
              </a:solidFill>
            </a:endParaRPr>
          </a:p>
          <a:p>
            <a:pPr marL="0" marR="124460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0" marR="1968500" lvl="0" indent="0" algn="l" rtl="0">
              <a:lnSpc>
                <a:spcPct val="115000"/>
              </a:lnSpc>
              <a:spcBef>
                <a:spcPts val="100"/>
              </a:spcBef>
              <a:spcAft>
                <a:spcPts val="0"/>
              </a:spcAft>
              <a:buClr>
                <a:schemeClr val="dk1"/>
              </a:buClr>
              <a:buSzPts val="1100"/>
              <a:buFont typeface="Arial"/>
              <a:buNone/>
            </a:pPr>
            <a:r>
              <a:rPr lang="en" dirty="0">
                <a:solidFill>
                  <a:schemeClr val="dk1"/>
                </a:solidFill>
              </a:rPr>
              <a:t>La documentación tiene que estar al día  para evitar sanciones </a:t>
            </a:r>
            <a:endParaRPr dirty="0">
              <a:solidFill>
                <a:schemeClr val="dk1"/>
              </a:solidFill>
            </a:endParaRPr>
          </a:p>
          <a:p>
            <a:pPr marL="0" marR="1524000" lvl="0" indent="0" algn="l" rtl="0">
              <a:lnSpc>
                <a:spcPct val="115000"/>
              </a:lnSpc>
              <a:spcBef>
                <a:spcPts val="100"/>
              </a:spcBef>
              <a:spcAft>
                <a:spcPts val="0"/>
              </a:spcAft>
              <a:buNone/>
            </a:pPr>
            <a:endParaRPr dirty="0">
              <a:solidFill>
                <a:schemeClr val="dk1"/>
              </a:solidFill>
              <a:latin typeface="Times New Roman"/>
              <a:ea typeface="Times New Roman"/>
              <a:cs typeface="Times New Roman"/>
              <a:sym typeface="Times New Roman"/>
            </a:endParaRPr>
          </a:p>
          <a:p>
            <a:pPr marL="0" marR="1524000" lvl="0" indent="0" algn="l" rtl="0">
              <a:lnSpc>
                <a:spcPct val="115000"/>
              </a:lnSpc>
              <a:spcBef>
                <a:spcPts val="100"/>
              </a:spcBef>
              <a:spcAft>
                <a:spcPts val="0"/>
              </a:spcAft>
              <a:buClr>
                <a:schemeClr val="dk1"/>
              </a:buClr>
              <a:buSzPts val="1100"/>
              <a:buFont typeface="Arial"/>
              <a:buNone/>
            </a:pPr>
            <a:endParaRPr dirty="0">
              <a:solidFill>
                <a:schemeClr val="dk1"/>
              </a:solidFill>
            </a:endParaRPr>
          </a:p>
          <a:p>
            <a:pPr marL="0" marR="1524000" lvl="0" indent="0" algn="l" rtl="0">
              <a:lnSpc>
                <a:spcPct val="115000"/>
              </a:lnSpc>
              <a:spcBef>
                <a:spcPts val="100"/>
              </a:spcBef>
              <a:spcAft>
                <a:spcPts val="0"/>
              </a:spcAft>
              <a:buNone/>
            </a:pPr>
            <a:endParaRPr dirty="0"/>
          </a:p>
        </p:txBody>
      </p:sp>
      <p:sp>
        <p:nvSpPr>
          <p:cNvPr id="378" name="Google Shape;378;p55"/>
          <p:cNvSpPr txBox="1"/>
          <p:nvPr/>
        </p:nvSpPr>
        <p:spPr>
          <a:xfrm>
            <a:off x="479700" y="3775350"/>
            <a:ext cx="4341000" cy="290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chemeClr val="dk1"/>
                </a:solidFill>
              </a:rPr>
              <a:t>Llame a nuestra oficina </a:t>
            </a:r>
            <a:endParaRPr b="1" u="sng">
              <a:solidFill>
                <a:schemeClr val="dk1"/>
              </a:solidFill>
            </a:endParaRPr>
          </a:p>
          <a:p>
            <a:pPr marL="0" lvl="0" indent="0" algn="l" rtl="0">
              <a:spcBef>
                <a:spcPts val="0"/>
              </a:spcBef>
              <a:spcAft>
                <a:spcPts val="0"/>
              </a:spcAft>
              <a:buClr>
                <a:schemeClr val="dk1"/>
              </a:buClr>
              <a:buSzPts val="1100"/>
              <a:buFont typeface="Arial"/>
              <a:buNone/>
            </a:pPr>
            <a:endParaRPr b="1" u="sng">
              <a:solidFill>
                <a:schemeClr val="dk1"/>
              </a:solidFill>
            </a:endParaRPr>
          </a:p>
          <a:p>
            <a:pPr marL="0" marR="1524000" lvl="0" indent="0" algn="l" rtl="0">
              <a:lnSpc>
                <a:spcPct val="115000"/>
              </a:lnSpc>
              <a:spcBef>
                <a:spcPts val="100"/>
              </a:spcBef>
              <a:spcAft>
                <a:spcPts val="0"/>
              </a:spcAft>
              <a:buClr>
                <a:schemeClr val="dk1"/>
              </a:buClr>
              <a:buSzPts val="1100"/>
              <a:buFont typeface="Arial"/>
              <a:buNone/>
            </a:pPr>
            <a:r>
              <a:rPr lang="en">
                <a:solidFill>
                  <a:schemeClr val="dk1"/>
                </a:solidFill>
              </a:rPr>
              <a:t>Las proveedoras deben de notificar a nuestra oficina si va a estar cerrada su guardería</a:t>
            </a:r>
            <a:endParaRPr>
              <a:solidFill>
                <a:schemeClr val="dk1"/>
              </a:solidFill>
            </a:endParaRPr>
          </a:p>
          <a:p>
            <a:pPr marL="0" marR="1524000" lvl="0" indent="0" algn="l" rtl="0">
              <a:lnSpc>
                <a:spcPct val="115000"/>
              </a:lnSpc>
              <a:spcBef>
                <a:spcPts val="100"/>
              </a:spcBef>
              <a:spcAft>
                <a:spcPts val="0"/>
              </a:spcAft>
              <a:buClr>
                <a:schemeClr val="dk1"/>
              </a:buClr>
              <a:buSzPts val="1100"/>
              <a:buFont typeface="Arial"/>
              <a:buNone/>
            </a:pPr>
            <a:endParaRPr>
              <a:solidFill>
                <a:schemeClr val="dk1"/>
              </a:solidFill>
            </a:endParaRPr>
          </a:p>
          <a:p>
            <a:pPr marL="0" marR="0" lvl="0" indent="0" algn="l" rtl="0">
              <a:lnSpc>
                <a:spcPct val="115000"/>
              </a:lnSpc>
              <a:spcBef>
                <a:spcPts val="0"/>
              </a:spcBef>
              <a:spcAft>
                <a:spcPts val="0"/>
              </a:spcAft>
              <a:buClr>
                <a:schemeClr val="dk1"/>
              </a:buClr>
              <a:buSzPts val="1100"/>
              <a:buFont typeface="Arial"/>
              <a:buNone/>
            </a:pPr>
            <a:r>
              <a:rPr lang="en" sz="1000">
                <a:solidFill>
                  <a:schemeClr val="dk1"/>
                </a:solidFill>
              </a:rPr>
              <a:t>Por Regulacion: </a:t>
            </a:r>
            <a:endParaRPr sz="1000">
              <a:solidFill>
                <a:schemeClr val="dk1"/>
              </a:solidFill>
            </a:endParaRPr>
          </a:p>
          <a:p>
            <a:pPr marL="0" marR="0" lvl="0" indent="0" algn="l" rtl="0">
              <a:lnSpc>
                <a:spcPct val="115000"/>
              </a:lnSpc>
              <a:spcBef>
                <a:spcPts val="0"/>
              </a:spcBef>
              <a:spcAft>
                <a:spcPts val="0"/>
              </a:spcAft>
              <a:buClr>
                <a:schemeClr val="dk1"/>
              </a:buClr>
              <a:buSzPts val="1100"/>
              <a:buFont typeface="Arial"/>
              <a:buNone/>
            </a:pPr>
            <a:r>
              <a:rPr lang="en" sz="1000">
                <a:solidFill>
                  <a:schemeClr val="dk1"/>
                </a:solidFill>
              </a:rPr>
              <a:t>Las proveedoras deben notificar si no van a estar presentes en su </a:t>
            </a:r>
            <a:endParaRPr sz="1000">
              <a:solidFill>
                <a:schemeClr val="dk1"/>
              </a:solidFill>
            </a:endParaRPr>
          </a:p>
          <a:p>
            <a:pPr marL="0" marR="0" lvl="0" indent="0" algn="l" rtl="0">
              <a:lnSpc>
                <a:spcPct val="115000"/>
              </a:lnSpc>
              <a:spcBef>
                <a:spcPts val="0"/>
              </a:spcBef>
              <a:spcAft>
                <a:spcPts val="0"/>
              </a:spcAft>
              <a:buClr>
                <a:schemeClr val="dk1"/>
              </a:buClr>
              <a:buSzPts val="1100"/>
              <a:buFont typeface="Arial"/>
              <a:buNone/>
            </a:pPr>
            <a:r>
              <a:rPr lang="en" sz="1000">
                <a:solidFill>
                  <a:schemeClr val="dk1"/>
                </a:solidFill>
              </a:rPr>
              <a:t>Guardería durante una de las comidas. Esto evita que el monitor </a:t>
            </a:r>
            <a:endParaRPr sz="1000">
              <a:solidFill>
                <a:schemeClr val="dk1"/>
              </a:solidFill>
            </a:endParaRPr>
          </a:p>
          <a:p>
            <a:pPr marL="0" marR="0" lvl="0" indent="0" algn="l" rtl="0">
              <a:lnSpc>
                <a:spcPct val="115000"/>
              </a:lnSpc>
              <a:spcBef>
                <a:spcPts val="0"/>
              </a:spcBef>
              <a:spcAft>
                <a:spcPts val="0"/>
              </a:spcAft>
              <a:buClr>
                <a:schemeClr val="dk1"/>
              </a:buClr>
              <a:buSzPts val="1100"/>
              <a:buFont typeface="Arial"/>
              <a:buNone/>
            </a:pPr>
            <a:r>
              <a:rPr lang="en" sz="1000">
                <a:solidFill>
                  <a:schemeClr val="dk1"/>
                </a:solidFill>
              </a:rPr>
              <a:t>Pueda hacer la visita y no encuentre nadie en su guardería. </a:t>
            </a:r>
            <a:endParaRPr sz="1000">
              <a:solidFill>
                <a:schemeClr val="dk1"/>
              </a:solidFill>
            </a:endParaRPr>
          </a:p>
          <a:p>
            <a:pPr marL="0" marR="0" lvl="0" indent="0" algn="l" rtl="0">
              <a:lnSpc>
                <a:spcPct val="115000"/>
              </a:lnSpc>
              <a:spcBef>
                <a:spcPts val="0"/>
              </a:spcBef>
              <a:spcAft>
                <a:spcPts val="0"/>
              </a:spcAft>
              <a:buClr>
                <a:schemeClr val="dk1"/>
              </a:buClr>
              <a:buSzPts val="1100"/>
              <a:buFont typeface="Arial"/>
              <a:buNone/>
            </a:pPr>
            <a:r>
              <a:rPr lang="en" sz="1000">
                <a:solidFill>
                  <a:schemeClr val="dk1"/>
                </a:solidFill>
              </a:rPr>
              <a:t>Si este es el caso, las comidas del dia seran descontadas y </a:t>
            </a:r>
            <a:endParaRPr sz="1000">
              <a:solidFill>
                <a:schemeClr val="dk1"/>
              </a:solidFill>
            </a:endParaRPr>
          </a:p>
          <a:p>
            <a:pPr marL="0" marR="0" lvl="0" indent="0" algn="l" rtl="0">
              <a:lnSpc>
                <a:spcPct val="115000"/>
              </a:lnSpc>
              <a:spcBef>
                <a:spcPts val="0"/>
              </a:spcBef>
              <a:spcAft>
                <a:spcPts val="0"/>
              </a:spcAft>
              <a:buClr>
                <a:schemeClr val="dk1"/>
              </a:buClr>
              <a:buSzPts val="1100"/>
              <a:buFont typeface="Arial"/>
              <a:buNone/>
            </a:pPr>
            <a:r>
              <a:rPr lang="en" sz="1000">
                <a:solidFill>
                  <a:schemeClr val="dk1"/>
                </a:solidFill>
              </a:rPr>
              <a:t>La proveedora podría ser  declarada en seria deficiencia </a:t>
            </a:r>
            <a:endParaRPr b="1" u="sng"/>
          </a:p>
          <a:p>
            <a:pPr marL="0" marR="1524000" lvl="0" indent="0" algn="l" rtl="0">
              <a:lnSpc>
                <a:spcPct val="115000"/>
              </a:lnSpc>
              <a:spcBef>
                <a:spcPts val="100"/>
              </a:spcBef>
              <a:spcAft>
                <a:spcPts val="0"/>
              </a:spcAft>
              <a:buClr>
                <a:schemeClr val="dk1"/>
              </a:buClr>
              <a:buSzPts val="1100"/>
              <a:buFont typeface="Arial"/>
              <a:buNone/>
            </a:pPr>
            <a:endParaRPr>
              <a:solidFill>
                <a:schemeClr val="dk1"/>
              </a:solidFill>
            </a:endParaRPr>
          </a:p>
        </p:txBody>
      </p:sp>
      <p:pic>
        <p:nvPicPr>
          <p:cNvPr id="379" name="Google Shape;379;p55" title="Monitoring visit.jpg"/>
          <p:cNvPicPr preferRelativeResize="0"/>
          <p:nvPr/>
        </p:nvPicPr>
        <p:blipFill>
          <a:blip r:embed="rId3">
            <a:alphaModFix/>
          </a:blip>
          <a:stretch>
            <a:fillRect/>
          </a:stretch>
        </p:blipFill>
        <p:spPr>
          <a:xfrm>
            <a:off x="5880350" y="3769250"/>
            <a:ext cx="2783949" cy="278394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56"/>
          <p:cNvSpPr txBox="1"/>
          <p:nvPr/>
        </p:nvSpPr>
        <p:spPr>
          <a:xfrm>
            <a:off x="-11100" y="-1"/>
            <a:ext cx="9144000" cy="1643605"/>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solidFill>
                  <a:srgbClr val="FFFFFF"/>
                </a:solidFill>
                <a:latin typeface="Salsa"/>
                <a:ea typeface="Salsa"/>
                <a:cs typeface="Salsa"/>
                <a:sym typeface="Salsa"/>
              </a:rPr>
              <a:t>No Reclame Ninos</a:t>
            </a:r>
          </a:p>
          <a:p>
            <a:pPr marL="0" lvl="0" indent="0" algn="ctr" rtl="0">
              <a:spcBef>
                <a:spcPts val="0"/>
              </a:spcBef>
              <a:spcAft>
                <a:spcPts val="0"/>
              </a:spcAft>
              <a:buNone/>
            </a:pPr>
            <a:r>
              <a:rPr lang="en" sz="4800" dirty="0">
                <a:solidFill>
                  <a:srgbClr val="FFFFFF"/>
                </a:solidFill>
                <a:latin typeface="Salsa"/>
                <a:ea typeface="Salsa"/>
                <a:cs typeface="Salsa"/>
                <a:sym typeface="Salsa"/>
              </a:rPr>
              <a:t>Que no llegaron al cuidado</a:t>
            </a:r>
            <a:endParaRPr sz="4800" dirty="0">
              <a:solidFill>
                <a:srgbClr val="FFFFFF"/>
              </a:solidFill>
              <a:latin typeface="Salsa"/>
              <a:ea typeface="Salsa"/>
              <a:cs typeface="Salsa"/>
              <a:sym typeface="Salsa"/>
            </a:endParaRPr>
          </a:p>
        </p:txBody>
      </p:sp>
      <p:pic>
        <p:nvPicPr>
          <p:cNvPr id="11" name="Picture 10">
            <a:extLst>
              <a:ext uri="{FF2B5EF4-FFF2-40B4-BE49-F238E27FC236}">
                <a16:creationId xmlns:a16="http://schemas.microsoft.com/office/drawing/2014/main" id="{8266F19D-E5E3-1143-7A3E-9EF472340A6A}"/>
              </a:ext>
            </a:extLst>
          </p:cNvPr>
          <p:cNvPicPr>
            <a:picLocks noChangeAspect="1"/>
          </p:cNvPicPr>
          <p:nvPr/>
        </p:nvPicPr>
        <p:blipFill>
          <a:blip r:embed="rId3"/>
          <a:srcRect b="15300"/>
          <a:stretch>
            <a:fillRect/>
          </a:stretch>
        </p:blipFill>
        <p:spPr>
          <a:xfrm>
            <a:off x="11100" y="1643604"/>
            <a:ext cx="9144000" cy="5163273"/>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83">
          <a:extLst>
            <a:ext uri="{FF2B5EF4-FFF2-40B4-BE49-F238E27FC236}">
              <a16:creationId xmlns:a16="http://schemas.microsoft.com/office/drawing/2014/main" id="{ACFF1182-D7FD-1BCE-242A-CBB62E6AB144}"/>
            </a:ext>
          </a:extLst>
        </p:cNvPr>
        <p:cNvGrpSpPr/>
        <p:nvPr/>
      </p:nvGrpSpPr>
      <p:grpSpPr>
        <a:xfrm>
          <a:off x="0" y="0"/>
          <a:ext cx="0" cy="0"/>
          <a:chOff x="0" y="0"/>
          <a:chExt cx="0" cy="0"/>
        </a:xfrm>
      </p:grpSpPr>
      <p:sp>
        <p:nvSpPr>
          <p:cNvPr id="384" name="Google Shape;384;p56">
            <a:extLst>
              <a:ext uri="{FF2B5EF4-FFF2-40B4-BE49-F238E27FC236}">
                <a16:creationId xmlns:a16="http://schemas.microsoft.com/office/drawing/2014/main" id="{92D06D62-B959-4B47-082C-23E208E4D28F}"/>
              </a:ext>
            </a:extLst>
          </p:cNvPr>
          <p:cNvSpPr txBox="1"/>
          <p:nvPr/>
        </p:nvSpPr>
        <p:spPr>
          <a:xfrm>
            <a:off x="-11100" y="0"/>
            <a:ext cx="9144000" cy="10632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solidFill>
                  <a:srgbClr val="FFFFFF"/>
                </a:solidFill>
                <a:latin typeface="Salsa"/>
                <a:ea typeface="Salsa"/>
                <a:cs typeface="Salsa"/>
                <a:sym typeface="Salsa"/>
              </a:rPr>
              <a:t>Marquen sus calendarios</a:t>
            </a:r>
            <a:endParaRPr sz="4800" dirty="0">
              <a:solidFill>
                <a:srgbClr val="FFFFFF"/>
              </a:solidFill>
              <a:latin typeface="Salsa"/>
              <a:ea typeface="Salsa"/>
              <a:cs typeface="Salsa"/>
              <a:sym typeface="Salsa"/>
            </a:endParaRPr>
          </a:p>
        </p:txBody>
      </p:sp>
      <p:sp>
        <p:nvSpPr>
          <p:cNvPr id="385" name="Google Shape;385;p56">
            <a:extLst>
              <a:ext uri="{FF2B5EF4-FFF2-40B4-BE49-F238E27FC236}">
                <a16:creationId xmlns:a16="http://schemas.microsoft.com/office/drawing/2014/main" id="{0891C6F8-C641-609D-12BD-C09913361F15}"/>
              </a:ext>
            </a:extLst>
          </p:cNvPr>
          <p:cNvSpPr txBox="1"/>
          <p:nvPr/>
        </p:nvSpPr>
        <p:spPr>
          <a:xfrm>
            <a:off x="479700" y="1151150"/>
            <a:ext cx="8184600" cy="2196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 b="1" u="sng">
                <a:solidFill>
                  <a:schemeClr val="dk1"/>
                </a:solidFill>
              </a:rPr>
              <a:t>Marquen sus calendarios:</a:t>
            </a:r>
            <a:endParaRPr sz="1200">
              <a:solidFill>
                <a:schemeClr val="dk1"/>
              </a:solidFill>
            </a:endParaRPr>
          </a:p>
          <a:p>
            <a:pPr marL="0" lvl="0" indent="0" algn="l" rtl="0">
              <a:lnSpc>
                <a:spcPct val="109090"/>
              </a:lnSpc>
              <a:spcBef>
                <a:spcPts val="0"/>
              </a:spcBef>
              <a:spcAft>
                <a:spcPts val="0"/>
              </a:spcAft>
              <a:buClr>
                <a:schemeClr val="dk1"/>
              </a:buClr>
              <a:buSzPts val="1100"/>
              <a:buFont typeface="Arial"/>
              <a:buNone/>
            </a:pPr>
            <a:r>
              <a:rPr lang="en" sz="1200">
                <a:solidFill>
                  <a:schemeClr val="dk1"/>
                </a:solidFill>
              </a:rPr>
              <a:t> </a:t>
            </a:r>
            <a:endParaRPr sz="120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Entendemos que en ocasiones puede cerrar por motivos de emergencia y no haya tenido la oportunidad de registrar el día anterior.</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Aunque no podemos permitir que los proveedores reclamen retroactivamente, asegúrese de que la próxima vez que inicie sesión, marquen sus calendarios como "Cerrado”</a:t>
            </a:r>
            <a:endParaRPr>
              <a:solidFill>
                <a:schemeClr val="dk1"/>
              </a:solidFill>
            </a:endParaRPr>
          </a:p>
          <a:p>
            <a:pPr marL="0" marR="1968500" lvl="0" indent="0" algn="l" rtl="0">
              <a:lnSpc>
                <a:spcPct val="115000"/>
              </a:lnSpc>
              <a:spcBef>
                <a:spcPts val="1200"/>
              </a:spcBef>
              <a:spcAft>
                <a:spcPts val="0"/>
              </a:spcAft>
              <a:buClr>
                <a:schemeClr val="dk1"/>
              </a:buClr>
              <a:buSzPts val="1100"/>
              <a:buFont typeface="Arial"/>
              <a:buNone/>
            </a:pPr>
            <a:endParaRPr>
              <a:solidFill>
                <a:schemeClr val="dk1"/>
              </a:solidFill>
            </a:endParaRPr>
          </a:p>
          <a:p>
            <a:pPr marL="0" marR="1524000" lvl="0" indent="0" algn="l" rtl="0">
              <a:lnSpc>
                <a:spcPct val="115000"/>
              </a:lnSpc>
              <a:spcBef>
                <a:spcPts val="100"/>
              </a:spcBef>
              <a:spcAft>
                <a:spcPts val="0"/>
              </a:spcAft>
              <a:buNone/>
            </a:pPr>
            <a:endParaRPr>
              <a:solidFill>
                <a:schemeClr val="dk1"/>
              </a:solidFill>
              <a:latin typeface="Times New Roman"/>
              <a:ea typeface="Times New Roman"/>
              <a:cs typeface="Times New Roman"/>
              <a:sym typeface="Times New Roman"/>
            </a:endParaRPr>
          </a:p>
          <a:p>
            <a:pPr marL="0" marR="1524000" lvl="0" indent="0" algn="l" rtl="0">
              <a:lnSpc>
                <a:spcPct val="115000"/>
              </a:lnSpc>
              <a:spcBef>
                <a:spcPts val="100"/>
              </a:spcBef>
              <a:spcAft>
                <a:spcPts val="0"/>
              </a:spcAft>
              <a:buClr>
                <a:schemeClr val="dk1"/>
              </a:buClr>
              <a:buSzPts val="1100"/>
              <a:buFont typeface="Arial"/>
              <a:buNone/>
            </a:pPr>
            <a:endParaRPr>
              <a:solidFill>
                <a:schemeClr val="dk1"/>
              </a:solidFill>
            </a:endParaRPr>
          </a:p>
          <a:p>
            <a:pPr marL="0" marR="1524000" lvl="0" indent="0" algn="l" rtl="0">
              <a:lnSpc>
                <a:spcPct val="115000"/>
              </a:lnSpc>
              <a:spcBef>
                <a:spcPts val="100"/>
              </a:spcBef>
              <a:spcAft>
                <a:spcPts val="0"/>
              </a:spcAft>
              <a:buNone/>
            </a:pPr>
            <a:endParaRPr/>
          </a:p>
        </p:txBody>
      </p:sp>
      <p:pic>
        <p:nvPicPr>
          <p:cNvPr id="386" name="Google Shape;386;p56">
            <a:extLst>
              <a:ext uri="{FF2B5EF4-FFF2-40B4-BE49-F238E27FC236}">
                <a16:creationId xmlns:a16="http://schemas.microsoft.com/office/drawing/2014/main" id="{3EA9353D-9183-3B07-5A00-F9D9DCE56771}"/>
              </a:ext>
            </a:extLst>
          </p:cNvPr>
          <p:cNvPicPr preferRelativeResize="0"/>
          <p:nvPr/>
        </p:nvPicPr>
        <p:blipFill>
          <a:blip r:embed="rId3">
            <a:alphaModFix/>
          </a:blip>
          <a:stretch>
            <a:fillRect/>
          </a:stretch>
        </p:blipFill>
        <p:spPr>
          <a:xfrm>
            <a:off x="1157219" y="2981375"/>
            <a:ext cx="6810011" cy="3724225"/>
          </a:xfrm>
          <a:prstGeom prst="rect">
            <a:avLst/>
          </a:prstGeom>
          <a:noFill/>
          <a:ln>
            <a:noFill/>
          </a:ln>
        </p:spPr>
      </p:pic>
    </p:spTree>
    <p:extLst>
      <p:ext uri="{BB962C8B-B14F-4D97-AF65-F5344CB8AC3E}">
        <p14:creationId xmlns:p14="http://schemas.microsoft.com/office/powerpoint/2010/main" val="6493277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58"/>
          <p:cNvSpPr txBox="1"/>
          <p:nvPr/>
        </p:nvSpPr>
        <p:spPr>
          <a:xfrm>
            <a:off x="-11100" y="0"/>
            <a:ext cx="9144000" cy="9852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500" dirty="0">
                <a:solidFill>
                  <a:srgbClr val="FFFFFF"/>
                </a:solidFill>
                <a:latin typeface="Comfortaa"/>
                <a:ea typeface="Comfortaa"/>
                <a:cs typeface="Comfortaa"/>
                <a:sym typeface="Comfortaa"/>
              </a:rPr>
              <a:t>Retención de Documentos</a:t>
            </a:r>
            <a:endParaRPr sz="4500" dirty="0">
              <a:solidFill>
                <a:srgbClr val="FFFFFF"/>
              </a:solidFill>
              <a:latin typeface="Comfortaa"/>
              <a:ea typeface="Comfortaa"/>
              <a:cs typeface="Comfortaa"/>
              <a:sym typeface="Comfortaa"/>
            </a:endParaRPr>
          </a:p>
        </p:txBody>
      </p:sp>
      <p:pic>
        <p:nvPicPr>
          <p:cNvPr id="4" name="Picture 3">
            <a:extLst>
              <a:ext uri="{FF2B5EF4-FFF2-40B4-BE49-F238E27FC236}">
                <a16:creationId xmlns:a16="http://schemas.microsoft.com/office/drawing/2014/main" id="{9FECE1A5-9526-8B4E-BA24-6644BBE9328E}"/>
              </a:ext>
            </a:extLst>
          </p:cNvPr>
          <p:cNvPicPr>
            <a:picLocks noChangeAspect="1"/>
          </p:cNvPicPr>
          <p:nvPr/>
        </p:nvPicPr>
        <p:blipFill>
          <a:blip r:embed="rId3"/>
          <a:stretch>
            <a:fillRect/>
          </a:stretch>
        </p:blipFill>
        <p:spPr>
          <a:xfrm>
            <a:off x="122009" y="1280223"/>
            <a:ext cx="8877782" cy="510778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6"/>
          <p:cNvSpPr txBox="1"/>
          <p:nvPr/>
        </p:nvSpPr>
        <p:spPr>
          <a:xfrm>
            <a:off x="-11100" y="0"/>
            <a:ext cx="9166200" cy="12303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lnSpc>
                <a:spcPct val="200000"/>
              </a:lnSpc>
              <a:spcBef>
                <a:spcPts val="1000"/>
              </a:spcBef>
              <a:spcAft>
                <a:spcPts val="1000"/>
              </a:spcAft>
              <a:buNone/>
            </a:pPr>
            <a:r>
              <a:rPr lang="en" sz="3000">
                <a:solidFill>
                  <a:srgbClr val="FFFFFF"/>
                </a:solidFill>
                <a:latin typeface="Comfortaa"/>
                <a:ea typeface="Comfortaa"/>
                <a:cs typeface="Comfortaa"/>
                <a:sym typeface="Comfortaa"/>
              </a:rPr>
              <a:t>  Infantes y Requerimientos y Fórmulas</a:t>
            </a:r>
            <a:endParaRPr sz="3000">
              <a:solidFill>
                <a:srgbClr val="FFFFFF"/>
              </a:solidFill>
              <a:latin typeface="Comfortaa"/>
              <a:ea typeface="Comfortaa"/>
              <a:cs typeface="Comfortaa"/>
              <a:sym typeface="Comfortaa"/>
            </a:endParaRPr>
          </a:p>
        </p:txBody>
      </p:sp>
      <p:sp>
        <p:nvSpPr>
          <p:cNvPr id="81" name="Google Shape;81;p16"/>
          <p:cNvSpPr txBox="1"/>
          <p:nvPr/>
        </p:nvSpPr>
        <p:spPr>
          <a:xfrm>
            <a:off x="4146700" y="1480975"/>
            <a:ext cx="4830300" cy="105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000">
                <a:solidFill>
                  <a:srgbClr val="76A5AF"/>
                </a:solidFill>
                <a:latin typeface="Comfortaa"/>
                <a:ea typeface="Comfortaa"/>
                <a:cs typeface="Comfortaa"/>
                <a:sym typeface="Comfortaa"/>
              </a:rPr>
              <a:t>Requerimientos</a:t>
            </a:r>
            <a:endParaRPr sz="4000">
              <a:solidFill>
                <a:srgbClr val="76A5AF"/>
              </a:solidFill>
              <a:latin typeface="Comfortaa"/>
              <a:ea typeface="Comfortaa"/>
              <a:cs typeface="Comfortaa"/>
              <a:sym typeface="Comfortaa"/>
            </a:endParaRPr>
          </a:p>
          <a:p>
            <a:pPr marL="0" lvl="0" indent="0" algn="l" rtl="0">
              <a:spcBef>
                <a:spcPts val="0"/>
              </a:spcBef>
              <a:spcAft>
                <a:spcPts val="0"/>
              </a:spcAft>
              <a:buNone/>
            </a:pPr>
            <a:endParaRPr sz="4800">
              <a:solidFill>
                <a:srgbClr val="434343"/>
              </a:solidFill>
              <a:latin typeface="Salsa"/>
              <a:ea typeface="Salsa"/>
              <a:cs typeface="Salsa"/>
              <a:sym typeface="Salsa"/>
            </a:endParaRPr>
          </a:p>
          <a:p>
            <a:pPr marL="0" lvl="0" indent="0" algn="l" rtl="0">
              <a:spcBef>
                <a:spcPts val="0"/>
              </a:spcBef>
              <a:spcAft>
                <a:spcPts val="0"/>
              </a:spcAft>
              <a:buNone/>
            </a:pPr>
            <a:endParaRPr sz="2400">
              <a:solidFill>
                <a:srgbClr val="434343"/>
              </a:solidFill>
              <a:latin typeface="Salsa"/>
              <a:ea typeface="Salsa"/>
              <a:cs typeface="Salsa"/>
              <a:sym typeface="Salsa"/>
            </a:endParaRPr>
          </a:p>
        </p:txBody>
      </p:sp>
      <p:sp>
        <p:nvSpPr>
          <p:cNvPr id="82" name="Google Shape;82;p16"/>
          <p:cNvSpPr txBox="1"/>
          <p:nvPr/>
        </p:nvSpPr>
        <p:spPr>
          <a:xfrm>
            <a:off x="4226800" y="2458350"/>
            <a:ext cx="4750200" cy="42549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Clr>
                <a:srgbClr val="666666"/>
              </a:buClr>
              <a:buSzPts val="1400"/>
              <a:buFont typeface="Georgia"/>
              <a:buChar char="●"/>
            </a:pPr>
            <a:r>
              <a:rPr lang="en">
                <a:solidFill>
                  <a:srgbClr val="666666"/>
                </a:solidFill>
                <a:latin typeface="Georgia"/>
                <a:ea typeface="Georgia"/>
                <a:cs typeface="Georgia"/>
                <a:sym typeface="Georgia"/>
              </a:rPr>
              <a:t>Todos los infantes deben estar inscritos en el programa de comida ya sea que participen o no del CACFP</a:t>
            </a:r>
            <a:endParaRPr>
              <a:solidFill>
                <a:srgbClr val="666666"/>
              </a:solidFill>
              <a:latin typeface="Georgia"/>
              <a:ea typeface="Georgia"/>
              <a:cs typeface="Georgia"/>
              <a:sym typeface="Georgia"/>
            </a:endParaRPr>
          </a:p>
          <a:p>
            <a:pPr marL="457200" lvl="0" indent="-317500" algn="l" rtl="0">
              <a:lnSpc>
                <a:spcPct val="115000"/>
              </a:lnSpc>
              <a:spcBef>
                <a:spcPts val="0"/>
              </a:spcBef>
              <a:spcAft>
                <a:spcPts val="0"/>
              </a:spcAft>
              <a:buClr>
                <a:srgbClr val="666666"/>
              </a:buClr>
              <a:buSzPts val="1400"/>
              <a:buFont typeface="Georgia"/>
              <a:buChar char="●"/>
            </a:pPr>
            <a:r>
              <a:rPr lang="en">
                <a:solidFill>
                  <a:srgbClr val="666666"/>
                </a:solidFill>
                <a:latin typeface="Georgia"/>
                <a:ea typeface="Georgia"/>
                <a:cs typeface="Georgia"/>
                <a:sym typeface="Georgia"/>
              </a:rPr>
              <a:t>Los padres pueden rechazar la fórmula ofrecida por las proveedoras y proveer fórmula fortificada con hierro. Si los padres deciden traer su propia formula un formulario debe ser completo y enviado con la inscripción del bebé. Dicho formulario puede conseguirlo en nuestra página en la web“</a:t>
            </a:r>
            <a:r>
              <a:rPr lang="en" u="sng">
                <a:solidFill>
                  <a:schemeClr val="hlink"/>
                </a:solidFill>
                <a:latin typeface="Georgia"/>
                <a:ea typeface="Georgia"/>
                <a:cs typeface="Georgia"/>
                <a:sym typeface="Georgia"/>
                <a:hlinkClick r:id="rId3"/>
              </a:rPr>
              <a:t>Declining Provider Formula Form</a:t>
            </a:r>
            <a:r>
              <a:rPr lang="en">
                <a:solidFill>
                  <a:srgbClr val="666666"/>
                </a:solidFill>
                <a:latin typeface="Georgia"/>
                <a:ea typeface="Georgia"/>
                <a:cs typeface="Georgia"/>
                <a:sym typeface="Georgia"/>
              </a:rPr>
              <a:t>”</a:t>
            </a:r>
            <a:endParaRPr>
              <a:solidFill>
                <a:srgbClr val="666666"/>
              </a:solidFill>
              <a:latin typeface="Georgia"/>
              <a:ea typeface="Georgia"/>
              <a:cs typeface="Georgia"/>
              <a:sym typeface="Georgia"/>
            </a:endParaRPr>
          </a:p>
          <a:p>
            <a:pPr marL="457200" lvl="0" indent="-317500" algn="l" rtl="0">
              <a:lnSpc>
                <a:spcPct val="115000"/>
              </a:lnSpc>
              <a:spcBef>
                <a:spcPts val="0"/>
              </a:spcBef>
              <a:spcAft>
                <a:spcPts val="0"/>
              </a:spcAft>
              <a:buClr>
                <a:srgbClr val="666666"/>
              </a:buClr>
              <a:buSzPts val="1400"/>
              <a:buFont typeface="Georgia"/>
              <a:buChar char="●"/>
            </a:pPr>
            <a:r>
              <a:rPr lang="en">
                <a:solidFill>
                  <a:srgbClr val="666666"/>
                </a:solidFill>
                <a:latin typeface="Georgia"/>
                <a:ea typeface="Georgia"/>
                <a:cs typeface="Georgia"/>
                <a:sym typeface="Georgia"/>
              </a:rPr>
              <a:t>En la inscripción inicial, la proveedora debe especificar  que formula es de su preferencia y cual formula fortificada con hierro los padres van a proveer. </a:t>
            </a:r>
            <a:endParaRPr>
              <a:solidFill>
                <a:srgbClr val="666666"/>
              </a:solidFill>
              <a:latin typeface="Georgia"/>
              <a:ea typeface="Georgia"/>
              <a:cs typeface="Georgia"/>
              <a:sym typeface="Georgia"/>
            </a:endParaRPr>
          </a:p>
          <a:p>
            <a:pPr marL="457200" lvl="0" indent="-317500" algn="l" rtl="0">
              <a:lnSpc>
                <a:spcPct val="115000"/>
              </a:lnSpc>
              <a:spcBef>
                <a:spcPts val="0"/>
              </a:spcBef>
              <a:spcAft>
                <a:spcPts val="0"/>
              </a:spcAft>
              <a:buClr>
                <a:srgbClr val="666666"/>
              </a:buClr>
              <a:buSzPts val="1400"/>
              <a:buFont typeface="Verdana"/>
              <a:buChar char="●"/>
            </a:pPr>
            <a:r>
              <a:rPr lang="en">
                <a:solidFill>
                  <a:srgbClr val="666666"/>
                </a:solidFill>
                <a:latin typeface="Georgia"/>
                <a:ea typeface="Georgia"/>
                <a:cs typeface="Georgia"/>
                <a:sym typeface="Georgia"/>
              </a:rPr>
              <a:t>La Fórmula que proveen debe ser</a:t>
            </a:r>
            <a:r>
              <a:rPr lang="en" b="1">
                <a:solidFill>
                  <a:srgbClr val="666666"/>
                </a:solidFill>
                <a:latin typeface="Georgia"/>
                <a:ea typeface="Georgia"/>
                <a:cs typeface="Georgia"/>
                <a:sym typeface="Georgia"/>
              </a:rPr>
              <a:t> fortificada con hierro.</a:t>
            </a:r>
            <a:r>
              <a:rPr lang="en">
                <a:solidFill>
                  <a:srgbClr val="666666"/>
                </a:solidFill>
                <a:latin typeface="Georgia"/>
                <a:ea typeface="Georgia"/>
                <a:cs typeface="Georgia"/>
                <a:sym typeface="Georgia"/>
              </a:rPr>
              <a:t> </a:t>
            </a:r>
            <a:endParaRPr b="1">
              <a:solidFill>
                <a:srgbClr val="666666"/>
              </a:solidFill>
              <a:latin typeface="Georgia"/>
              <a:ea typeface="Georgia"/>
              <a:cs typeface="Georgia"/>
              <a:sym typeface="Georgia"/>
            </a:endParaRPr>
          </a:p>
          <a:p>
            <a:pPr marL="457200" lvl="0" indent="0" algn="l" rtl="0">
              <a:lnSpc>
                <a:spcPct val="115000"/>
              </a:lnSpc>
              <a:spcBef>
                <a:spcPts val="0"/>
              </a:spcBef>
              <a:spcAft>
                <a:spcPts val="0"/>
              </a:spcAft>
              <a:buNone/>
            </a:pPr>
            <a:endParaRPr>
              <a:solidFill>
                <a:srgbClr val="666666"/>
              </a:solidFill>
              <a:latin typeface="Georgia"/>
              <a:ea typeface="Georgia"/>
              <a:cs typeface="Georgia"/>
              <a:sym typeface="Georgia"/>
            </a:endParaRPr>
          </a:p>
          <a:p>
            <a:pPr marL="457200" lvl="0" indent="0" algn="l" rtl="0">
              <a:lnSpc>
                <a:spcPct val="115000"/>
              </a:lnSpc>
              <a:spcBef>
                <a:spcPts val="0"/>
              </a:spcBef>
              <a:spcAft>
                <a:spcPts val="0"/>
              </a:spcAft>
              <a:buNone/>
            </a:pPr>
            <a:endParaRPr b="1">
              <a:solidFill>
                <a:srgbClr val="666666"/>
              </a:solidFill>
              <a:latin typeface="Georgia"/>
              <a:ea typeface="Georgia"/>
              <a:cs typeface="Georgia"/>
              <a:sym typeface="Georgia"/>
            </a:endParaRPr>
          </a:p>
        </p:txBody>
      </p:sp>
      <p:pic>
        <p:nvPicPr>
          <p:cNvPr id="83" name="Google Shape;83;p16" title="8.jpg"/>
          <p:cNvPicPr preferRelativeResize="0"/>
          <p:nvPr/>
        </p:nvPicPr>
        <p:blipFill>
          <a:blip r:embed="rId4">
            <a:alphaModFix/>
          </a:blip>
          <a:stretch>
            <a:fillRect/>
          </a:stretch>
        </p:blipFill>
        <p:spPr>
          <a:xfrm>
            <a:off x="224700" y="2159125"/>
            <a:ext cx="3921999" cy="392199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59"/>
          <p:cNvSpPr txBox="1"/>
          <p:nvPr/>
        </p:nvSpPr>
        <p:spPr>
          <a:xfrm>
            <a:off x="0" y="-95825"/>
            <a:ext cx="9144000" cy="15582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5000" dirty="0">
                <a:solidFill>
                  <a:schemeClr val="lt1"/>
                </a:solidFill>
                <a:latin typeface="Salsa" panose="020B0604020202020204" charset="0"/>
                <a:ea typeface="Comfortaa"/>
                <a:cs typeface="Comfortaa"/>
                <a:sym typeface="Comfortaa"/>
              </a:rPr>
              <a:t>Reembolso - Pagos</a:t>
            </a:r>
            <a:endParaRPr sz="5000" dirty="0">
              <a:solidFill>
                <a:srgbClr val="FFFFFF"/>
              </a:solidFill>
              <a:latin typeface="Salsa" panose="020B0604020202020204" charset="0"/>
              <a:ea typeface="Salsa"/>
              <a:cs typeface="Salsa"/>
              <a:sym typeface="Salsa"/>
            </a:endParaRPr>
          </a:p>
        </p:txBody>
      </p:sp>
      <p:pic>
        <p:nvPicPr>
          <p:cNvPr id="3" name="Picture 2">
            <a:extLst>
              <a:ext uri="{FF2B5EF4-FFF2-40B4-BE49-F238E27FC236}">
                <a16:creationId xmlns:a16="http://schemas.microsoft.com/office/drawing/2014/main" id="{2250407A-6492-61C9-35F2-15EEF0DA75A6}"/>
              </a:ext>
            </a:extLst>
          </p:cNvPr>
          <p:cNvPicPr>
            <a:picLocks noChangeAspect="1"/>
          </p:cNvPicPr>
          <p:nvPr/>
        </p:nvPicPr>
        <p:blipFill>
          <a:blip r:embed="rId3"/>
          <a:srcRect t="9438" b="8990"/>
          <a:stretch>
            <a:fillRect/>
          </a:stretch>
        </p:blipFill>
        <p:spPr>
          <a:xfrm>
            <a:off x="0" y="1423686"/>
            <a:ext cx="9144000" cy="5266481"/>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60"/>
          <p:cNvSpPr txBox="1"/>
          <p:nvPr/>
        </p:nvSpPr>
        <p:spPr>
          <a:xfrm>
            <a:off x="0" y="0"/>
            <a:ext cx="9144000" cy="9834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800" dirty="0">
                <a:solidFill>
                  <a:schemeClr val="lt1"/>
                </a:solidFill>
                <a:latin typeface="Comfortaa"/>
                <a:ea typeface="Comfortaa"/>
                <a:cs typeface="Comfortaa"/>
                <a:sym typeface="Comfortaa"/>
              </a:rPr>
              <a:t>Deficiencias Graves</a:t>
            </a:r>
            <a:endParaRPr sz="4800" dirty="0">
              <a:solidFill>
                <a:schemeClr val="lt1"/>
              </a:solidFill>
              <a:latin typeface="Comfortaa"/>
              <a:ea typeface="Comfortaa"/>
              <a:cs typeface="Comfortaa"/>
              <a:sym typeface="Comfortaa"/>
            </a:endParaRPr>
          </a:p>
          <a:p>
            <a:pPr marL="0" lvl="0" indent="0" algn="ctr" rtl="0">
              <a:lnSpc>
                <a:spcPct val="200000"/>
              </a:lnSpc>
              <a:spcBef>
                <a:spcPts val="0"/>
              </a:spcBef>
              <a:spcAft>
                <a:spcPts val="0"/>
              </a:spcAft>
              <a:buNone/>
            </a:pPr>
            <a:endParaRPr sz="4800" dirty="0">
              <a:solidFill>
                <a:srgbClr val="FFFFFF"/>
              </a:solidFill>
              <a:latin typeface="Salsa"/>
              <a:ea typeface="Salsa"/>
              <a:cs typeface="Salsa"/>
              <a:sym typeface="Salsa"/>
            </a:endParaRPr>
          </a:p>
        </p:txBody>
      </p:sp>
      <p:sp>
        <p:nvSpPr>
          <p:cNvPr id="413" name="Google Shape;413;p60"/>
          <p:cNvSpPr txBox="1"/>
          <p:nvPr/>
        </p:nvSpPr>
        <p:spPr>
          <a:xfrm>
            <a:off x="444375" y="1635250"/>
            <a:ext cx="8620500" cy="48435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rgbClr val="666666"/>
              </a:buClr>
              <a:buSzPts val="1700"/>
              <a:buFont typeface="Verdana"/>
              <a:buChar char="●"/>
            </a:pPr>
            <a:r>
              <a:rPr lang="en" sz="1700">
                <a:solidFill>
                  <a:srgbClr val="666666"/>
                </a:solidFill>
                <a:latin typeface="Verdana"/>
                <a:ea typeface="Verdana"/>
                <a:cs typeface="Verdana"/>
                <a:sym typeface="Verdana"/>
              </a:rPr>
              <a:t>Menús, asistencia u horarios de entrada y salida sin estar al dia</a:t>
            </a:r>
            <a:endParaRPr sz="1700">
              <a:solidFill>
                <a:srgbClr val="666666"/>
              </a:solidFill>
              <a:latin typeface="Verdana"/>
              <a:ea typeface="Verdana"/>
              <a:cs typeface="Verdana"/>
              <a:sym typeface="Verdana"/>
            </a:endParaRPr>
          </a:p>
          <a:p>
            <a:pPr marL="457200" lvl="0" indent="-336550" algn="l" rtl="0">
              <a:lnSpc>
                <a:spcPct val="115000"/>
              </a:lnSpc>
              <a:spcBef>
                <a:spcPts val="0"/>
              </a:spcBef>
              <a:spcAft>
                <a:spcPts val="0"/>
              </a:spcAft>
              <a:buClr>
                <a:srgbClr val="666666"/>
              </a:buClr>
              <a:buSzPts val="1700"/>
              <a:buFont typeface="Verdana"/>
              <a:buChar char="●"/>
            </a:pPr>
            <a:r>
              <a:rPr lang="en" sz="1700">
                <a:solidFill>
                  <a:srgbClr val="666666"/>
                </a:solidFill>
                <a:latin typeface="Verdana"/>
                <a:ea typeface="Verdana"/>
                <a:cs typeface="Verdana"/>
                <a:sym typeface="Verdana"/>
              </a:rPr>
              <a:t>No archivos de la documentación </a:t>
            </a:r>
            <a:endParaRPr sz="1700">
              <a:solidFill>
                <a:srgbClr val="666666"/>
              </a:solidFill>
              <a:latin typeface="Verdana"/>
              <a:ea typeface="Verdana"/>
              <a:cs typeface="Verdana"/>
              <a:sym typeface="Verdana"/>
            </a:endParaRPr>
          </a:p>
          <a:p>
            <a:pPr marL="457200" lvl="0" indent="-336550" algn="l" rtl="0">
              <a:lnSpc>
                <a:spcPct val="115000"/>
              </a:lnSpc>
              <a:spcBef>
                <a:spcPts val="0"/>
              </a:spcBef>
              <a:spcAft>
                <a:spcPts val="0"/>
              </a:spcAft>
              <a:buClr>
                <a:srgbClr val="666666"/>
              </a:buClr>
              <a:buSzPts val="1700"/>
              <a:buFont typeface="Verdana"/>
              <a:buChar char="●"/>
            </a:pPr>
            <a:r>
              <a:rPr lang="en" sz="1700">
                <a:solidFill>
                  <a:srgbClr val="666666"/>
                </a:solidFill>
                <a:latin typeface="Verdana"/>
                <a:ea typeface="Verdana"/>
                <a:cs typeface="Verdana"/>
                <a:sym typeface="Verdana"/>
              </a:rPr>
              <a:t>No notificar cuando cierra su guarderia </a:t>
            </a:r>
            <a:endParaRPr sz="1700">
              <a:solidFill>
                <a:srgbClr val="666666"/>
              </a:solidFill>
              <a:latin typeface="Verdana"/>
              <a:ea typeface="Verdana"/>
              <a:cs typeface="Verdana"/>
              <a:sym typeface="Verdana"/>
            </a:endParaRPr>
          </a:p>
          <a:p>
            <a:pPr marL="457200" lvl="0" indent="-336550" algn="l" rtl="0">
              <a:lnSpc>
                <a:spcPct val="115000"/>
              </a:lnSpc>
              <a:spcBef>
                <a:spcPts val="0"/>
              </a:spcBef>
              <a:spcAft>
                <a:spcPts val="0"/>
              </a:spcAft>
              <a:buClr>
                <a:srgbClr val="666666"/>
              </a:buClr>
              <a:buSzPts val="1700"/>
              <a:buFont typeface="Verdana"/>
              <a:buChar char="●"/>
            </a:pPr>
            <a:r>
              <a:rPr lang="en" sz="1700">
                <a:solidFill>
                  <a:srgbClr val="666666"/>
                </a:solidFill>
                <a:latin typeface="Verdana"/>
                <a:ea typeface="Verdana"/>
                <a:cs typeface="Verdana"/>
                <a:sym typeface="Verdana"/>
              </a:rPr>
              <a:t>Falso Reclamo	</a:t>
            </a:r>
            <a:endParaRPr sz="1700">
              <a:solidFill>
                <a:srgbClr val="666666"/>
              </a:solidFill>
              <a:latin typeface="Verdana"/>
              <a:ea typeface="Verdana"/>
              <a:cs typeface="Verdana"/>
              <a:sym typeface="Verdana"/>
            </a:endParaRPr>
          </a:p>
          <a:p>
            <a:pPr marL="457200" lvl="0" indent="-336550" algn="l" rtl="0">
              <a:lnSpc>
                <a:spcPct val="115000"/>
              </a:lnSpc>
              <a:spcBef>
                <a:spcPts val="0"/>
              </a:spcBef>
              <a:spcAft>
                <a:spcPts val="0"/>
              </a:spcAft>
              <a:buClr>
                <a:srgbClr val="666666"/>
              </a:buClr>
              <a:buSzPts val="1700"/>
              <a:buFont typeface="Verdana"/>
              <a:buChar char="●"/>
            </a:pPr>
            <a:r>
              <a:rPr lang="en" sz="1700">
                <a:solidFill>
                  <a:srgbClr val="666666"/>
                </a:solidFill>
                <a:latin typeface="Verdana"/>
                <a:ea typeface="Verdana"/>
                <a:cs typeface="Verdana"/>
                <a:sym typeface="Verdana"/>
              </a:rPr>
              <a:t>Reclamación de niños que no asistieron</a:t>
            </a:r>
            <a:endParaRPr sz="1700">
              <a:solidFill>
                <a:srgbClr val="666666"/>
              </a:solidFill>
              <a:latin typeface="Verdana"/>
              <a:ea typeface="Verdana"/>
              <a:cs typeface="Verdana"/>
              <a:sym typeface="Verdana"/>
            </a:endParaRPr>
          </a:p>
          <a:p>
            <a:pPr marL="457200" lvl="0" indent="-336550" algn="l" rtl="0">
              <a:lnSpc>
                <a:spcPct val="115000"/>
              </a:lnSpc>
              <a:spcBef>
                <a:spcPts val="0"/>
              </a:spcBef>
              <a:spcAft>
                <a:spcPts val="0"/>
              </a:spcAft>
              <a:buClr>
                <a:srgbClr val="666666"/>
              </a:buClr>
              <a:buSzPts val="1700"/>
              <a:buFont typeface="Verdana"/>
              <a:buChar char="●"/>
            </a:pPr>
            <a:r>
              <a:rPr lang="en" sz="1700">
                <a:solidFill>
                  <a:srgbClr val="666666"/>
                </a:solidFill>
                <a:latin typeface="Verdana"/>
                <a:ea typeface="Verdana"/>
                <a:cs typeface="Verdana"/>
                <a:sym typeface="Verdana"/>
              </a:rPr>
              <a:t>Reclamar con anticipación </a:t>
            </a:r>
            <a:endParaRPr sz="1700">
              <a:solidFill>
                <a:srgbClr val="666666"/>
              </a:solidFill>
              <a:latin typeface="Verdana"/>
              <a:ea typeface="Verdana"/>
              <a:cs typeface="Verdana"/>
              <a:sym typeface="Verdana"/>
            </a:endParaRPr>
          </a:p>
          <a:p>
            <a:pPr marL="457200" lvl="0" indent="-336550" algn="l" rtl="0">
              <a:lnSpc>
                <a:spcPct val="115000"/>
              </a:lnSpc>
              <a:spcBef>
                <a:spcPts val="0"/>
              </a:spcBef>
              <a:spcAft>
                <a:spcPts val="0"/>
              </a:spcAft>
              <a:buClr>
                <a:srgbClr val="666666"/>
              </a:buClr>
              <a:buSzPts val="1700"/>
              <a:buFont typeface="Verdana"/>
              <a:buChar char="●"/>
            </a:pPr>
            <a:r>
              <a:rPr lang="en" sz="1700">
                <a:solidFill>
                  <a:srgbClr val="666666"/>
                </a:solidFill>
                <a:latin typeface="Verdana"/>
                <a:ea typeface="Verdana"/>
                <a:cs typeface="Verdana"/>
                <a:sym typeface="Verdana"/>
              </a:rPr>
              <a:t>No seguir el patrón de comida</a:t>
            </a:r>
            <a:endParaRPr sz="1700">
              <a:solidFill>
                <a:srgbClr val="666666"/>
              </a:solidFill>
              <a:latin typeface="Verdana"/>
              <a:ea typeface="Verdana"/>
              <a:cs typeface="Verdana"/>
              <a:sym typeface="Verdana"/>
            </a:endParaRPr>
          </a:p>
          <a:p>
            <a:pPr marL="457200" lvl="0" indent="-336550" algn="l" rtl="0">
              <a:lnSpc>
                <a:spcPct val="115000"/>
              </a:lnSpc>
              <a:spcBef>
                <a:spcPts val="0"/>
              </a:spcBef>
              <a:spcAft>
                <a:spcPts val="0"/>
              </a:spcAft>
              <a:buClr>
                <a:srgbClr val="666666"/>
              </a:buClr>
              <a:buSzPts val="1700"/>
              <a:buFont typeface="Verdana"/>
              <a:buChar char="●"/>
            </a:pPr>
            <a:r>
              <a:rPr lang="en" sz="1700">
                <a:solidFill>
                  <a:srgbClr val="666666"/>
                </a:solidFill>
                <a:latin typeface="Verdana"/>
                <a:ea typeface="Verdana"/>
                <a:cs typeface="Verdana"/>
                <a:sym typeface="Verdana"/>
              </a:rPr>
              <a:t>Sobre Capacidad</a:t>
            </a:r>
            <a:endParaRPr sz="1700">
              <a:solidFill>
                <a:srgbClr val="666666"/>
              </a:solidFill>
              <a:latin typeface="Verdana"/>
              <a:ea typeface="Verdana"/>
              <a:cs typeface="Verdana"/>
              <a:sym typeface="Verdana"/>
            </a:endParaRPr>
          </a:p>
          <a:p>
            <a:pPr marL="457200" lvl="0" indent="-336550" algn="l" rtl="0">
              <a:lnSpc>
                <a:spcPct val="115000"/>
              </a:lnSpc>
              <a:spcBef>
                <a:spcPts val="0"/>
              </a:spcBef>
              <a:spcAft>
                <a:spcPts val="0"/>
              </a:spcAft>
              <a:buClr>
                <a:srgbClr val="666666"/>
              </a:buClr>
              <a:buSzPts val="1700"/>
              <a:buFont typeface="Verdana"/>
              <a:buChar char="●"/>
            </a:pPr>
            <a:r>
              <a:rPr lang="en" sz="1700">
                <a:solidFill>
                  <a:srgbClr val="666666"/>
                </a:solidFill>
                <a:latin typeface="Verdana"/>
                <a:ea typeface="Verdana"/>
                <a:cs typeface="Verdana"/>
                <a:sym typeface="Verdana"/>
              </a:rPr>
              <a:t>No completar el entrenamiento anual </a:t>
            </a:r>
            <a:endParaRPr sz="1700">
              <a:solidFill>
                <a:srgbClr val="666666"/>
              </a:solidFill>
              <a:latin typeface="Verdana"/>
              <a:ea typeface="Verdana"/>
              <a:cs typeface="Verdana"/>
              <a:sym typeface="Verdana"/>
            </a:endParaRPr>
          </a:p>
          <a:p>
            <a:pPr marL="457200" lvl="0" indent="-336550" algn="l" rtl="0">
              <a:lnSpc>
                <a:spcPct val="115000"/>
              </a:lnSpc>
              <a:spcBef>
                <a:spcPts val="0"/>
              </a:spcBef>
              <a:spcAft>
                <a:spcPts val="0"/>
              </a:spcAft>
              <a:buClr>
                <a:srgbClr val="666666"/>
              </a:buClr>
              <a:buSzPts val="1700"/>
              <a:buFont typeface="Verdana"/>
              <a:buChar char="●"/>
            </a:pPr>
            <a:r>
              <a:rPr lang="en" sz="1700">
                <a:solidFill>
                  <a:srgbClr val="666666"/>
                </a:solidFill>
                <a:latin typeface="Verdana"/>
                <a:ea typeface="Verdana"/>
                <a:cs typeface="Verdana"/>
                <a:sym typeface="Verdana"/>
              </a:rPr>
              <a:t>No seguir los horarios de comida</a:t>
            </a:r>
            <a:endParaRPr sz="1700">
              <a:solidFill>
                <a:srgbClr val="666666"/>
              </a:solidFill>
              <a:latin typeface="Verdana"/>
              <a:ea typeface="Verdana"/>
              <a:cs typeface="Verdana"/>
              <a:sym typeface="Verdana"/>
            </a:endParaRPr>
          </a:p>
          <a:p>
            <a:pPr marL="457200" lvl="0" indent="-336550" algn="l" rtl="0">
              <a:lnSpc>
                <a:spcPct val="115000"/>
              </a:lnSpc>
              <a:spcBef>
                <a:spcPts val="0"/>
              </a:spcBef>
              <a:spcAft>
                <a:spcPts val="0"/>
              </a:spcAft>
              <a:buClr>
                <a:srgbClr val="666666"/>
              </a:buClr>
              <a:buSzPts val="1700"/>
              <a:buFont typeface="Verdana"/>
              <a:buChar char="●"/>
            </a:pPr>
            <a:r>
              <a:rPr lang="en" sz="1700">
                <a:solidFill>
                  <a:srgbClr val="666666"/>
                </a:solidFill>
                <a:latin typeface="Verdana"/>
                <a:ea typeface="Verdana"/>
                <a:cs typeface="Verdana"/>
                <a:sym typeface="Verdana"/>
              </a:rPr>
              <a:t>Alterar documentación después de ser revisados</a:t>
            </a:r>
            <a:endParaRPr sz="1700">
              <a:solidFill>
                <a:srgbClr val="666666"/>
              </a:solidFill>
              <a:latin typeface="Verdana"/>
              <a:ea typeface="Verdana"/>
              <a:cs typeface="Verdana"/>
              <a:sym typeface="Verdana"/>
            </a:endParaRPr>
          </a:p>
          <a:p>
            <a:pPr marL="457200" lvl="0" indent="-336550" algn="l" rtl="0">
              <a:lnSpc>
                <a:spcPct val="115000"/>
              </a:lnSpc>
              <a:spcBef>
                <a:spcPts val="0"/>
              </a:spcBef>
              <a:spcAft>
                <a:spcPts val="0"/>
              </a:spcAft>
              <a:buClr>
                <a:srgbClr val="666666"/>
              </a:buClr>
              <a:buSzPts val="1700"/>
              <a:buFont typeface="Verdana"/>
              <a:buChar char="●"/>
            </a:pPr>
            <a:r>
              <a:rPr lang="en" sz="1700">
                <a:solidFill>
                  <a:srgbClr val="666666"/>
                </a:solidFill>
                <a:latin typeface="Verdana"/>
                <a:ea typeface="Verdana"/>
                <a:cs typeface="Verdana"/>
                <a:sym typeface="Verdana"/>
              </a:rPr>
              <a:t>Inscripciones perdidas </a:t>
            </a:r>
            <a:endParaRPr sz="1700">
              <a:solidFill>
                <a:srgbClr val="666666"/>
              </a:solidFill>
              <a:latin typeface="Verdana"/>
              <a:ea typeface="Verdana"/>
              <a:cs typeface="Verdana"/>
              <a:sym typeface="Verdana"/>
            </a:endParaRPr>
          </a:p>
          <a:p>
            <a:pPr marL="457200" lvl="0" indent="-336550" algn="l" rtl="0">
              <a:lnSpc>
                <a:spcPct val="115000"/>
              </a:lnSpc>
              <a:spcBef>
                <a:spcPts val="0"/>
              </a:spcBef>
              <a:spcAft>
                <a:spcPts val="0"/>
              </a:spcAft>
              <a:buClr>
                <a:srgbClr val="666666"/>
              </a:buClr>
              <a:buSzPts val="1700"/>
              <a:buFont typeface="Verdana"/>
              <a:buChar char="●"/>
            </a:pPr>
            <a:r>
              <a:rPr lang="en" sz="1700">
                <a:solidFill>
                  <a:srgbClr val="666666"/>
                </a:solidFill>
                <a:latin typeface="Verdana"/>
                <a:ea typeface="Verdana"/>
                <a:cs typeface="Verdana"/>
                <a:sym typeface="Verdana"/>
              </a:rPr>
              <a:t>La observación de comida no corresponde a lo reclamado </a:t>
            </a:r>
            <a:endParaRPr sz="1700">
              <a:solidFill>
                <a:srgbClr val="666666"/>
              </a:solidFill>
              <a:latin typeface="Verdana"/>
              <a:ea typeface="Verdana"/>
              <a:cs typeface="Verdana"/>
              <a:sym typeface="Verdana"/>
            </a:endParaRPr>
          </a:p>
          <a:p>
            <a:pPr marL="457200" lvl="0" indent="-336550" algn="l" rtl="0">
              <a:lnSpc>
                <a:spcPct val="115000"/>
              </a:lnSpc>
              <a:spcBef>
                <a:spcPts val="0"/>
              </a:spcBef>
              <a:spcAft>
                <a:spcPts val="0"/>
              </a:spcAft>
              <a:buClr>
                <a:srgbClr val="666666"/>
              </a:buClr>
              <a:buSzPts val="1700"/>
              <a:buFont typeface="Verdana"/>
              <a:buChar char="●"/>
            </a:pPr>
            <a:r>
              <a:rPr lang="en" sz="1700">
                <a:solidFill>
                  <a:srgbClr val="666666"/>
                </a:solidFill>
                <a:latin typeface="Verdana"/>
                <a:ea typeface="Verdana"/>
                <a:cs typeface="Verdana"/>
                <a:sym typeface="Verdana"/>
              </a:rPr>
              <a:t>No notificar el estado de su licencia </a:t>
            </a:r>
            <a:endParaRPr sz="1700">
              <a:solidFill>
                <a:srgbClr val="666666"/>
              </a:solidFill>
              <a:latin typeface="Verdana"/>
              <a:ea typeface="Verdana"/>
              <a:cs typeface="Verdana"/>
              <a:sym typeface="Verdana"/>
            </a:endParaRPr>
          </a:p>
          <a:p>
            <a:pPr marL="0" lvl="0" indent="0" algn="l" rtl="0">
              <a:lnSpc>
                <a:spcPct val="150000"/>
              </a:lnSpc>
              <a:spcBef>
                <a:spcPts val="0"/>
              </a:spcBef>
              <a:spcAft>
                <a:spcPts val="0"/>
              </a:spcAft>
              <a:buNone/>
            </a:pPr>
            <a:endParaRPr sz="2000">
              <a:solidFill>
                <a:srgbClr val="666666"/>
              </a:solidFill>
              <a:latin typeface="Verdana"/>
              <a:ea typeface="Verdana"/>
              <a:cs typeface="Verdana"/>
              <a:sym typeface="Verdana"/>
            </a:endParaRPr>
          </a:p>
          <a:p>
            <a:pPr marL="0" lvl="0" indent="0" algn="l" rtl="0">
              <a:lnSpc>
                <a:spcPct val="115000"/>
              </a:lnSpc>
              <a:spcBef>
                <a:spcPts val="0"/>
              </a:spcBef>
              <a:spcAft>
                <a:spcPts val="0"/>
              </a:spcAft>
              <a:buNone/>
            </a:pPr>
            <a:endParaRPr sz="2000">
              <a:solidFill>
                <a:srgbClr val="666666"/>
              </a:solidFill>
              <a:latin typeface="Verdana"/>
              <a:ea typeface="Verdana"/>
              <a:cs typeface="Verdana"/>
              <a:sym typeface="Verdana"/>
            </a:endParaRPr>
          </a:p>
          <a:p>
            <a:pPr marL="0" lvl="0" indent="0" algn="l" rtl="0">
              <a:lnSpc>
                <a:spcPct val="115000"/>
              </a:lnSpc>
              <a:spcBef>
                <a:spcPts val="0"/>
              </a:spcBef>
              <a:spcAft>
                <a:spcPts val="0"/>
              </a:spcAft>
              <a:buNone/>
            </a:pPr>
            <a:endParaRPr sz="2000">
              <a:solidFill>
                <a:srgbClr val="666666"/>
              </a:solidFill>
            </a:endParaRPr>
          </a:p>
          <a:p>
            <a:pPr marL="0" lvl="0" indent="0" algn="l" rtl="0">
              <a:lnSpc>
                <a:spcPct val="115000"/>
              </a:lnSpc>
              <a:spcBef>
                <a:spcPts val="0"/>
              </a:spcBef>
              <a:spcAft>
                <a:spcPts val="0"/>
              </a:spcAft>
              <a:buNone/>
            </a:pPr>
            <a:endParaRPr sz="2000">
              <a:solidFill>
                <a:srgbClr val="666666"/>
              </a:solidFill>
            </a:endParaRPr>
          </a:p>
        </p:txBody>
      </p:sp>
      <p:sp>
        <p:nvSpPr>
          <p:cNvPr id="414" name="Google Shape;414;p60"/>
          <p:cNvSpPr txBox="1"/>
          <p:nvPr/>
        </p:nvSpPr>
        <p:spPr>
          <a:xfrm>
            <a:off x="624350" y="1034075"/>
            <a:ext cx="7950600" cy="64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800" b="1" u="sng">
                <a:solidFill>
                  <a:schemeClr val="dk1"/>
                </a:solidFill>
              </a:rPr>
              <a:t>Cómo evitar ser incluido en la Lista Nacional de Descalificación </a:t>
            </a:r>
            <a:endParaRPr sz="1800" b="1" u="sng">
              <a:solidFill>
                <a:schemeClr val="dk1"/>
              </a:solidFill>
            </a:endParaRPr>
          </a:p>
          <a:p>
            <a:pPr marL="0" lvl="0" indent="0" algn="l" rtl="0">
              <a:spcBef>
                <a:spcPts val="0"/>
              </a:spcBef>
              <a:spcAft>
                <a:spcPts val="0"/>
              </a:spcAft>
              <a:buNone/>
            </a:pPr>
            <a:endParaRPr b="1" u="sng"/>
          </a:p>
        </p:txBody>
      </p:sp>
      <p:pic>
        <p:nvPicPr>
          <p:cNvPr id="415" name="Google Shape;415;p60"/>
          <p:cNvPicPr preferRelativeResize="0"/>
          <p:nvPr/>
        </p:nvPicPr>
        <p:blipFill>
          <a:blip r:embed="rId3">
            <a:alphaModFix/>
          </a:blip>
          <a:stretch>
            <a:fillRect/>
          </a:stretch>
        </p:blipFill>
        <p:spPr>
          <a:xfrm>
            <a:off x="6741625" y="2179000"/>
            <a:ext cx="1833326" cy="249997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61"/>
          <p:cNvSpPr txBox="1"/>
          <p:nvPr/>
        </p:nvSpPr>
        <p:spPr>
          <a:xfrm>
            <a:off x="0" y="0"/>
            <a:ext cx="9144000" cy="9834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800" dirty="0">
                <a:solidFill>
                  <a:schemeClr val="lt1"/>
                </a:solidFill>
                <a:latin typeface="Comfortaa"/>
                <a:ea typeface="Comfortaa"/>
                <a:cs typeface="Comfortaa"/>
                <a:sym typeface="Comfortaa"/>
              </a:rPr>
              <a:t>Información Adicional </a:t>
            </a:r>
            <a:endParaRPr sz="4800" dirty="0">
              <a:solidFill>
                <a:schemeClr val="lt1"/>
              </a:solidFill>
              <a:latin typeface="Comfortaa"/>
              <a:ea typeface="Comfortaa"/>
              <a:cs typeface="Comfortaa"/>
              <a:sym typeface="Comfortaa"/>
            </a:endParaRPr>
          </a:p>
          <a:p>
            <a:pPr marL="0" lvl="0" indent="0" algn="ctr" rtl="0">
              <a:lnSpc>
                <a:spcPct val="200000"/>
              </a:lnSpc>
              <a:spcBef>
                <a:spcPts val="0"/>
              </a:spcBef>
              <a:spcAft>
                <a:spcPts val="0"/>
              </a:spcAft>
              <a:buNone/>
            </a:pPr>
            <a:endParaRPr sz="4800" dirty="0">
              <a:solidFill>
                <a:srgbClr val="FFFFFF"/>
              </a:solidFill>
              <a:latin typeface="Salsa"/>
              <a:ea typeface="Salsa"/>
              <a:cs typeface="Salsa"/>
              <a:sym typeface="Salsa"/>
            </a:endParaRPr>
          </a:p>
        </p:txBody>
      </p:sp>
      <p:sp>
        <p:nvSpPr>
          <p:cNvPr id="421" name="Google Shape;421;p61"/>
          <p:cNvSpPr txBox="1"/>
          <p:nvPr/>
        </p:nvSpPr>
        <p:spPr>
          <a:xfrm>
            <a:off x="596700" y="1073575"/>
            <a:ext cx="7950600" cy="525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800" b="1" u="sng">
                <a:solidFill>
                  <a:schemeClr val="accent5"/>
                </a:solidFill>
                <a:latin typeface="Comfortaa"/>
                <a:ea typeface="Comfortaa"/>
                <a:cs typeface="Comfortaa"/>
                <a:sym typeface="Comfortaa"/>
                <a:hlinkClick r:id="rId3">
                  <a:extLst>
                    <a:ext uri="{A12FA001-AC4F-418D-AE19-62706E023703}">
                      <ahyp:hlinkClr xmlns:ahyp="http://schemas.microsoft.com/office/drawing/2018/hyperlinkcolor" val="tx"/>
                    </a:ext>
                  </a:extLst>
                </a:hlinkClick>
              </a:rPr>
              <a:t>WIC - Special Supplemental Nutrition Program for Women, Infants and Children (WIC) </a:t>
            </a:r>
            <a:endParaRPr sz="1800" b="1" u="sng">
              <a:solidFill>
                <a:schemeClr val="dk1"/>
              </a:solidFill>
              <a:latin typeface="Comfortaa"/>
              <a:ea typeface="Comfortaa"/>
              <a:cs typeface="Comfortaa"/>
              <a:sym typeface="Comfortaa"/>
            </a:endParaRPr>
          </a:p>
          <a:p>
            <a:pPr marL="0" lvl="0" indent="0" algn="l" rtl="0">
              <a:spcBef>
                <a:spcPts val="0"/>
              </a:spcBef>
              <a:spcAft>
                <a:spcPts val="0"/>
              </a:spcAft>
              <a:buClr>
                <a:schemeClr val="dk1"/>
              </a:buClr>
              <a:buSzPts val="1100"/>
              <a:buFont typeface="Arial"/>
              <a:buNone/>
            </a:pPr>
            <a:endParaRPr sz="1800" b="1" u="sng">
              <a:solidFill>
                <a:schemeClr val="dk1"/>
              </a:solidFill>
              <a:latin typeface="Comfortaa"/>
              <a:ea typeface="Comfortaa"/>
              <a:cs typeface="Comfortaa"/>
              <a:sym typeface="Comfortaa"/>
            </a:endParaRPr>
          </a:p>
          <a:p>
            <a:pPr marL="0" lvl="0" indent="0" algn="l" rtl="0">
              <a:spcBef>
                <a:spcPts val="0"/>
              </a:spcBef>
              <a:spcAft>
                <a:spcPts val="0"/>
              </a:spcAft>
              <a:buClr>
                <a:schemeClr val="dk1"/>
              </a:buClr>
              <a:buSzPts val="1100"/>
              <a:buFont typeface="Arial"/>
              <a:buNone/>
            </a:pPr>
            <a:endParaRPr sz="1800" b="1" u="sng">
              <a:solidFill>
                <a:schemeClr val="dk1"/>
              </a:solidFill>
              <a:latin typeface="Comfortaa"/>
              <a:ea typeface="Comfortaa"/>
              <a:cs typeface="Comfortaa"/>
              <a:sym typeface="Comfortaa"/>
            </a:endParaRPr>
          </a:p>
          <a:p>
            <a:pPr marL="0" lvl="0" indent="0" algn="l" rtl="0">
              <a:spcBef>
                <a:spcPts val="0"/>
              </a:spcBef>
              <a:spcAft>
                <a:spcPts val="0"/>
              </a:spcAft>
              <a:buClr>
                <a:schemeClr val="dk1"/>
              </a:buClr>
              <a:buSzPts val="1100"/>
              <a:buFont typeface="Arial"/>
              <a:buNone/>
            </a:pPr>
            <a:endParaRPr sz="1800" b="1" u="sng">
              <a:solidFill>
                <a:schemeClr val="dk1"/>
              </a:solidFill>
              <a:latin typeface="Comfortaa"/>
              <a:ea typeface="Comfortaa"/>
              <a:cs typeface="Comfortaa"/>
              <a:sym typeface="Comfortaa"/>
            </a:endParaRPr>
          </a:p>
          <a:p>
            <a:pPr marL="0" lvl="0" indent="0" algn="l" rtl="0">
              <a:spcBef>
                <a:spcPts val="0"/>
              </a:spcBef>
              <a:spcAft>
                <a:spcPts val="0"/>
              </a:spcAft>
              <a:buClr>
                <a:schemeClr val="dk1"/>
              </a:buClr>
              <a:buSzPts val="1100"/>
              <a:buFont typeface="Arial"/>
              <a:buNone/>
            </a:pPr>
            <a:endParaRPr sz="1800" b="1" u="sng">
              <a:solidFill>
                <a:schemeClr val="dk1"/>
              </a:solidFill>
              <a:latin typeface="Comfortaa"/>
              <a:ea typeface="Comfortaa"/>
              <a:cs typeface="Comfortaa"/>
              <a:sym typeface="Comfortaa"/>
            </a:endParaRPr>
          </a:p>
          <a:p>
            <a:pPr marL="0" lvl="0" indent="0" algn="l" rtl="0">
              <a:spcBef>
                <a:spcPts val="0"/>
              </a:spcBef>
              <a:spcAft>
                <a:spcPts val="0"/>
              </a:spcAft>
              <a:buClr>
                <a:schemeClr val="dk1"/>
              </a:buClr>
              <a:buSzPts val="1100"/>
              <a:buFont typeface="Arial"/>
              <a:buNone/>
            </a:pPr>
            <a:r>
              <a:rPr lang="en" sz="1800" b="1" u="sng">
                <a:solidFill>
                  <a:schemeClr val="accent5"/>
                </a:solidFill>
                <a:latin typeface="Comfortaa"/>
                <a:ea typeface="Comfortaa"/>
                <a:cs typeface="Comfortaa"/>
                <a:sym typeface="Comfortaa"/>
                <a:hlinkClick r:id="rId4">
                  <a:extLst>
                    <a:ext uri="{A12FA001-AC4F-418D-AE19-62706E023703}">
                      <ahyp:hlinkClr xmlns:ahyp="http://schemas.microsoft.com/office/drawing/2018/hyperlinkcolor" val="tx"/>
                    </a:ext>
                  </a:extLst>
                </a:hlinkClick>
              </a:rPr>
              <a:t>CDSS - California Department of Social Services </a:t>
            </a:r>
            <a:endParaRPr sz="1800" b="1" u="sng">
              <a:solidFill>
                <a:schemeClr val="dk1"/>
              </a:solidFill>
              <a:latin typeface="Comfortaa"/>
              <a:ea typeface="Comfortaa"/>
              <a:cs typeface="Comfortaa"/>
              <a:sym typeface="Comfortaa"/>
            </a:endParaRPr>
          </a:p>
          <a:p>
            <a:pPr marL="0" lvl="0" indent="0" algn="l" rtl="0">
              <a:spcBef>
                <a:spcPts val="0"/>
              </a:spcBef>
              <a:spcAft>
                <a:spcPts val="0"/>
              </a:spcAft>
              <a:buClr>
                <a:schemeClr val="dk1"/>
              </a:buClr>
              <a:buSzPts val="1100"/>
              <a:buFont typeface="Arial"/>
              <a:buNone/>
            </a:pPr>
            <a:endParaRPr sz="1800" b="1" u="sng">
              <a:solidFill>
                <a:schemeClr val="dk1"/>
              </a:solidFill>
              <a:latin typeface="Comfortaa"/>
              <a:ea typeface="Comfortaa"/>
              <a:cs typeface="Comfortaa"/>
              <a:sym typeface="Comfortaa"/>
            </a:endParaRPr>
          </a:p>
          <a:p>
            <a:pPr marL="0" lvl="0" indent="0" algn="l" rtl="0">
              <a:spcBef>
                <a:spcPts val="0"/>
              </a:spcBef>
              <a:spcAft>
                <a:spcPts val="0"/>
              </a:spcAft>
              <a:buClr>
                <a:schemeClr val="dk1"/>
              </a:buClr>
              <a:buSzPts val="1100"/>
              <a:buFont typeface="Arial"/>
              <a:buNone/>
            </a:pPr>
            <a:endParaRPr sz="1800" b="1" u="sng">
              <a:solidFill>
                <a:schemeClr val="dk1"/>
              </a:solidFill>
              <a:latin typeface="Comfortaa"/>
              <a:ea typeface="Comfortaa"/>
              <a:cs typeface="Comfortaa"/>
              <a:sym typeface="Comfortaa"/>
            </a:endParaRPr>
          </a:p>
          <a:p>
            <a:pPr marL="0" lvl="0" indent="0" algn="l" rtl="0">
              <a:spcBef>
                <a:spcPts val="0"/>
              </a:spcBef>
              <a:spcAft>
                <a:spcPts val="0"/>
              </a:spcAft>
              <a:buClr>
                <a:schemeClr val="dk1"/>
              </a:buClr>
              <a:buSzPts val="1100"/>
              <a:buFont typeface="Arial"/>
              <a:buNone/>
            </a:pPr>
            <a:endParaRPr sz="1800" b="1" u="sng">
              <a:solidFill>
                <a:schemeClr val="dk1"/>
              </a:solidFill>
              <a:latin typeface="Comfortaa"/>
              <a:ea typeface="Comfortaa"/>
              <a:cs typeface="Comfortaa"/>
              <a:sym typeface="Comfortaa"/>
            </a:endParaRPr>
          </a:p>
          <a:p>
            <a:pPr marL="0" lvl="0" indent="0" algn="l" rtl="0">
              <a:spcBef>
                <a:spcPts val="0"/>
              </a:spcBef>
              <a:spcAft>
                <a:spcPts val="0"/>
              </a:spcAft>
              <a:buClr>
                <a:schemeClr val="dk1"/>
              </a:buClr>
              <a:buSzPts val="1100"/>
              <a:buFont typeface="Arial"/>
              <a:buNone/>
            </a:pPr>
            <a:endParaRPr sz="1800" b="1" u="sng">
              <a:solidFill>
                <a:schemeClr val="dk1"/>
              </a:solidFill>
              <a:latin typeface="Comfortaa"/>
              <a:ea typeface="Comfortaa"/>
              <a:cs typeface="Comfortaa"/>
              <a:sym typeface="Comfortaa"/>
            </a:endParaRPr>
          </a:p>
          <a:p>
            <a:pPr marL="0" lvl="0" indent="0" algn="l" rtl="0">
              <a:spcBef>
                <a:spcPts val="0"/>
              </a:spcBef>
              <a:spcAft>
                <a:spcPts val="0"/>
              </a:spcAft>
              <a:buClr>
                <a:schemeClr val="dk1"/>
              </a:buClr>
              <a:buSzPts val="1100"/>
              <a:buFont typeface="Arial"/>
              <a:buNone/>
            </a:pPr>
            <a:endParaRPr sz="1800" b="1" u="sng">
              <a:solidFill>
                <a:schemeClr val="dk1"/>
              </a:solidFill>
              <a:latin typeface="Comfortaa"/>
              <a:ea typeface="Comfortaa"/>
              <a:cs typeface="Comfortaa"/>
              <a:sym typeface="Comfortaa"/>
            </a:endParaRPr>
          </a:p>
          <a:p>
            <a:pPr marL="0" lvl="0" indent="0" algn="l" rtl="0">
              <a:spcBef>
                <a:spcPts val="0"/>
              </a:spcBef>
              <a:spcAft>
                <a:spcPts val="0"/>
              </a:spcAft>
              <a:buNone/>
            </a:pPr>
            <a:r>
              <a:rPr lang="en" sz="1800" b="1" u="sng">
                <a:solidFill>
                  <a:schemeClr val="accent5"/>
                </a:solidFill>
                <a:latin typeface="Comfortaa"/>
                <a:ea typeface="Comfortaa"/>
                <a:cs typeface="Comfortaa"/>
                <a:sym typeface="Comfortaa"/>
                <a:hlinkClick r:id="rId5">
                  <a:extLst>
                    <a:ext uri="{A12FA001-AC4F-418D-AE19-62706E023703}">
                      <ahyp:hlinkClr xmlns:ahyp="http://schemas.microsoft.com/office/drawing/2018/hyperlinkcolor" val="tx"/>
                    </a:ext>
                  </a:extLst>
                </a:hlinkClick>
              </a:rPr>
              <a:t>Resource and Referral Services</a:t>
            </a:r>
            <a:r>
              <a:rPr lang="en" sz="1800" b="1" u="sng">
                <a:solidFill>
                  <a:schemeClr val="dk1"/>
                </a:solidFill>
                <a:latin typeface="Comfortaa"/>
                <a:ea typeface="Comfortaa"/>
                <a:cs typeface="Comfortaa"/>
                <a:sym typeface="Comfortaa"/>
              </a:rPr>
              <a:t> </a:t>
            </a:r>
            <a:endParaRPr sz="1800" b="1" u="sng">
              <a:solidFill>
                <a:schemeClr val="dk1"/>
              </a:solidFill>
              <a:latin typeface="Comfortaa"/>
              <a:ea typeface="Comfortaa"/>
              <a:cs typeface="Comfortaa"/>
              <a:sym typeface="Comfortaa"/>
            </a:endParaRPr>
          </a:p>
          <a:p>
            <a:pPr marL="0" lvl="0" indent="0" algn="l" rtl="0">
              <a:spcBef>
                <a:spcPts val="0"/>
              </a:spcBef>
              <a:spcAft>
                <a:spcPts val="0"/>
              </a:spcAft>
              <a:buNone/>
            </a:pPr>
            <a:endParaRPr sz="1800" b="1" u="sng">
              <a:solidFill>
                <a:schemeClr val="dk1"/>
              </a:solidFill>
              <a:latin typeface="Comfortaa"/>
              <a:ea typeface="Comfortaa"/>
              <a:cs typeface="Comfortaa"/>
              <a:sym typeface="Comfortaa"/>
            </a:endParaRPr>
          </a:p>
          <a:p>
            <a:pPr marL="0" lvl="0" indent="0" algn="l" rtl="0">
              <a:spcBef>
                <a:spcPts val="0"/>
              </a:spcBef>
              <a:spcAft>
                <a:spcPts val="0"/>
              </a:spcAft>
              <a:buClr>
                <a:schemeClr val="dk1"/>
              </a:buClr>
              <a:buSzPts val="1100"/>
              <a:buFont typeface="Arial"/>
              <a:buNone/>
            </a:pPr>
            <a:endParaRPr sz="1800" b="1" u="sng">
              <a:solidFill>
                <a:schemeClr val="dk1"/>
              </a:solidFill>
              <a:latin typeface="Comfortaa"/>
              <a:ea typeface="Comfortaa"/>
              <a:cs typeface="Comfortaa"/>
              <a:sym typeface="Comfortaa"/>
            </a:endParaRPr>
          </a:p>
          <a:p>
            <a:pPr marL="0" lvl="0" indent="0" algn="l" rtl="0">
              <a:spcBef>
                <a:spcPts val="0"/>
              </a:spcBef>
              <a:spcAft>
                <a:spcPts val="0"/>
              </a:spcAft>
              <a:buClr>
                <a:schemeClr val="dk1"/>
              </a:buClr>
              <a:buSzPts val="1100"/>
              <a:buFont typeface="Arial"/>
              <a:buNone/>
            </a:pPr>
            <a:endParaRPr sz="1900" b="1" u="sng">
              <a:solidFill>
                <a:schemeClr val="dk1"/>
              </a:solidFill>
            </a:endParaRPr>
          </a:p>
          <a:p>
            <a:pPr marL="0" lvl="0" indent="0" algn="l" rtl="0">
              <a:spcBef>
                <a:spcPts val="0"/>
              </a:spcBef>
              <a:spcAft>
                <a:spcPts val="0"/>
              </a:spcAft>
              <a:buNone/>
            </a:pPr>
            <a:endParaRPr b="1" u="sng"/>
          </a:p>
        </p:txBody>
      </p:sp>
      <p:pic>
        <p:nvPicPr>
          <p:cNvPr id="422" name="Google Shape;422;p61"/>
          <p:cNvPicPr preferRelativeResize="0"/>
          <p:nvPr/>
        </p:nvPicPr>
        <p:blipFill>
          <a:blip r:embed="rId6">
            <a:alphaModFix/>
          </a:blip>
          <a:srcRect t="8000" b="20427"/>
          <a:stretch>
            <a:fillRect/>
          </a:stretch>
        </p:blipFill>
        <p:spPr>
          <a:xfrm>
            <a:off x="3030375" y="1747975"/>
            <a:ext cx="2092402" cy="1053000"/>
          </a:xfrm>
          <a:prstGeom prst="rect">
            <a:avLst/>
          </a:prstGeom>
          <a:noFill/>
          <a:ln>
            <a:noFill/>
          </a:ln>
        </p:spPr>
      </p:pic>
      <p:pic>
        <p:nvPicPr>
          <p:cNvPr id="423" name="Google Shape;423;p61"/>
          <p:cNvPicPr preferRelativeResize="0"/>
          <p:nvPr/>
        </p:nvPicPr>
        <p:blipFill>
          <a:blip r:embed="rId7">
            <a:alphaModFix/>
          </a:blip>
          <a:stretch>
            <a:fillRect/>
          </a:stretch>
        </p:blipFill>
        <p:spPr>
          <a:xfrm>
            <a:off x="3030370" y="3263689"/>
            <a:ext cx="2039975" cy="1143024"/>
          </a:xfrm>
          <a:prstGeom prst="rect">
            <a:avLst/>
          </a:prstGeom>
          <a:noFill/>
          <a:ln>
            <a:noFill/>
          </a:ln>
        </p:spPr>
      </p:pic>
      <p:pic>
        <p:nvPicPr>
          <p:cNvPr id="424" name="Google Shape;424;p61"/>
          <p:cNvPicPr preferRelativeResize="0"/>
          <p:nvPr/>
        </p:nvPicPr>
        <p:blipFill>
          <a:blip r:embed="rId8">
            <a:alphaModFix/>
          </a:blip>
          <a:stretch>
            <a:fillRect/>
          </a:stretch>
        </p:blipFill>
        <p:spPr>
          <a:xfrm>
            <a:off x="1911004" y="4869451"/>
            <a:ext cx="4472816" cy="17122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28"/>
        <p:cNvGrpSpPr/>
        <p:nvPr/>
      </p:nvGrpSpPr>
      <p:grpSpPr>
        <a:xfrm>
          <a:off x="0" y="0"/>
          <a:ext cx="0" cy="0"/>
          <a:chOff x="0" y="0"/>
          <a:chExt cx="0" cy="0"/>
        </a:xfrm>
      </p:grpSpPr>
      <p:pic>
        <p:nvPicPr>
          <p:cNvPr id="3" name="Picture 2">
            <a:extLst>
              <a:ext uri="{FF2B5EF4-FFF2-40B4-BE49-F238E27FC236}">
                <a16:creationId xmlns:a16="http://schemas.microsoft.com/office/drawing/2014/main" id="{A21B8CA5-825B-BE6F-F734-92400D1EF353}"/>
              </a:ext>
            </a:extLst>
          </p:cNvPr>
          <p:cNvPicPr>
            <a:picLocks noChangeAspect="1"/>
          </p:cNvPicPr>
          <p:nvPr/>
        </p:nvPicPr>
        <p:blipFill>
          <a:blip r:embed="rId3"/>
          <a:srcRect b="8814"/>
          <a:stretch>
            <a:fillRect/>
          </a:stretch>
        </p:blipFill>
        <p:spPr>
          <a:xfrm>
            <a:off x="0" y="0"/>
            <a:ext cx="9144000" cy="5867627"/>
          </a:xfrm>
          <a:prstGeom prst="rect">
            <a:avLst/>
          </a:prstGeom>
        </p:spPr>
      </p:pic>
      <p:sp>
        <p:nvSpPr>
          <p:cNvPr id="8" name="Rectangle: Diagonal Corners Rounded 7">
            <a:extLst>
              <a:ext uri="{FF2B5EF4-FFF2-40B4-BE49-F238E27FC236}">
                <a16:creationId xmlns:a16="http://schemas.microsoft.com/office/drawing/2014/main" id="{5A9B08DC-E2D4-14BD-DD19-A894DD57E03C}"/>
              </a:ext>
            </a:extLst>
          </p:cNvPr>
          <p:cNvSpPr/>
          <p:nvPr/>
        </p:nvSpPr>
        <p:spPr>
          <a:xfrm>
            <a:off x="6192455" y="5937813"/>
            <a:ext cx="2905246" cy="914400"/>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u="sng" dirty="0">
                <a:solidFill>
                  <a:schemeClr val="accent5">
                    <a:lumMod val="75000"/>
                  </a:schemeClr>
                </a:solidFill>
                <a:latin typeface="Salsa" panose="020B0604020202020204" charset="0"/>
                <a:ea typeface="Cascadia Mono SemiBold" panose="020B0609020000020004" pitchFamily="49" charset="0"/>
                <a:cs typeface="Cascadia Mono SemiBold" panose="020B0609020000020004" pitchFamily="49" charset="0"/>
                <a:sym typeface="Comfortaa"/>
                <a:hlinkClick r:id="rId4"/>
              </a:rPr>
              <a:t>Oprima Aqui para </a:t>
            </a:r>
          </a:p>
          <a:p>
            <a:pPr algn="ctr"/>
            <a:r>
              <a:rPr lang="en-US" sz="2000" u="sng" dirty="0">
                <a:solidFill>
                  <a:schemeClr val="accent5">
                    <a:lumMod val="75000"/>
                  </a:schemeClr>
                </a:solidFill>
                <a:latin typeface="Salsa" panose="020B0604020202020204" charset="0"/>
                <a:ea typeface="Cascadia Mono SemiBold" panose="020B0609020000020004" pitchFamily="49" charset="0"/>
                <a:cs typeface="Cascadia Mono SemiBold" panose="020B0609020000020004" pitchFamily="49" charset="0"/>
                <a:sym typeface="Comfortaa"/>
                <a:hlinkClick r:id="rId4"/>
              </a:rPr>
              <a:t>Comenzar el Examen</a:t>
            </a:r>
            <a:endParaRPr lang="en-US" sz="2000" dirty="0">
              <a:solidFill>
                <a:schemeClr val="accent5">
                  <a:lumMod val="75000"/>
                </a:schemeClr>
              </a:solidFill>
              <a:latin typeface="Salsa" panose="020B0604020202020204" charset="0"/>
              <a:ea typeface="Cascadia Mono SemiBold" panose="020B0609020000020004" pitchFamily="49" charset="0"/>
              <a:cs typeface="Cascadia Mono SemiBold" panose="020B0609020000020004" pitchFamily="49" charset="0"/>
              <a:sym typeface="Comfortaa"/>
            </a:endParaRPr>
          </a:p>
          <a:p>
            <a:pPr algn="ctr"/>
            <a:endParaRPr lang="en-US" dirty="0"/>
          </a:p>
        </p:txBody>
      </p:sp>
      <p:sp>
        <p:nvSpPr>
          <p:cNvPr id="9" name="Arrow: Right 8">
            <a:extLst>
              <a:ext uri="{FF2B5EF4-FFF2-40B4-BE49-F238E27FC236}">
                <a16:creationId xmlns:a16="http://schemas.microsoft.com/office/drawing/2014/main" id="{F5492D60-337B-1917-85E9-18AC24E37B13}"/>
              </a:ext>
            </a:extLst>
          </p:cNvPr>
          <p:cNvSpPr/>
          <p:nvPr/>
        </p:nvSpPr>
        <p:spPr>
          <a:xfrm>
            <a:off x="4780344" y="6215605"/>
            <a:ext cx="1030147" cy="555585"/>
          </a:xfrm>
          <a:prstGeom prs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7"/>
        <p:cNvGrpSpPr/>
        <p:nvPr/>
      </p:nvGrpSpPr>
      <p:grpSpPr>
        <a:xfrm>
          <a:off x="0" y="0"/>
          <a:ext cx="0" cy="0"/>
          <a:chOff x="0" y="0"/>
          <a:chExt cx="0" cy="0"/>
        </a:xfrm>
      </p:grpSpPr>
      <p:sp>
        <p:nvSpPr>
          <p:cNvPr id="88" name="Google Shape;88;p17"/>
          <p:cNvSpPr txBox="1"/>
          <p:nvPr/>
        </p:nvSpPr>
        <p:spPr>
          <a:xfrm>
            <a:off x="152400" y="152400"/>
            <a:ext cx="3535200" cy="335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a:p>
            <a:pPr marL="0" lvl="0" indent="0" algn="l" rtl="0">
              <a:spcBef>
                <a:spcPts val="0"/>
              </a:spcBef>
              <a:spcAft>
                <a:spcPts val="0"/>
              </a:spcAft>
              <a:buNone/>
            </a:pPr>
            <a:r>
              <a:rPr lang="en"/>
              <a:t>		 		</a:t>
            </a:r>
            <a:endParaRPr/>
          </a:p>
        </p:txBody>
      </p:sp>
      <p:sp>
        <p:nvSpPr>
          <p:cNvPr id="89" name="Google Shape;89;p17"/>
          <p:cNvSpPr txBox="1"/>
          <p:nvPr/>
        </p:nvSpPr>
        <p:spPr>
          <a:xfrm>
            <a:off x="-11100" y="0"/>
            <a:ext cx="9166200" cy="68580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800" i="1">
                <a:solidFill>
                  <a:srgbClr val="FFFFFF"/>
                </a:solidFill>
                <a:latin typeface="Comic Sans MS"/>
                <a:ea typeface="Comic Sans MS"/>
                <a:cs typeface="Comic Sans MS"/>
                <a:sym typeface="Comic Sans MS"/>
              </a:rPr>
              <a:t>Patron para Infantes </a:t>
            </a:r>
            <a:endParaRPr sz="4800" i="1">
              <a:solidFill>
                <a:srgbClr val="FFFFFF"/>
              </a:solidFill>
              <a:latin typeface="Comic Sans MS"/>
              <a:ea typeface="Comic Sans MS"/>
              <a:cs typeface="Comic Sans MS"/>
              <a:sym typeface="Comic Sans MS"/>
            </a:endParaRPr>
          </a:p>
        </p:txBody>
      </p:sp>
      <p:pic>
        <p:nvPicPr>
          <p:cNvPr id="7" name="Picture 6">
            <a:extLst>
              <a:ext uri="{FF2B5EF4-FFF2-40B4-BE49-F238E27FC236}">
                <a16:creationId xmlns:a16="http://schemas.microsoft.com/office/drawing/2014/main" id="{0F35F736-7879-39FC-9FD4-1A8B2874A743}"/>
              </a:ext>
            </a:extLst>
          </p:cNvPr>
          <p:cNvPicPr>
            <a:picLocks noChangeAspect="1"/>
          </p:cNvPicPr>
          <p:nvPr/>
        </p:nvPicPr>
        <p:blipFill>
          <a:blip r:embed="rId3"/>
          <a:stretch>
            <a:fillRect/>
          </a:stretch>
        </p:blipFill>
        <p:spPr>
          <a:xfrm>
            <a:off x="11100" y="1119009"/>
            <a:ext cx="9144000" cy="510778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C27A7C-10ED-2D4E-75AE-7C945037384E}"/>
              </a:ext>
            </a:extLst>
          </p:cNvPr>
          <p:cNvPicPr>
            <a:picLocks noChangeAspect="1"/>
          </p:cNvPicPr>
          <p:nvPr/>
        </p:nvPicPr>
        <p:blipFill>
          <a:blip r:embed="rId2"/>
          <a:stretch>
            <a:fillRect/>
          </a:stretch>
        </p:blipFill>
        <p:spPr>
          <a:xfrm>
            <a:off x="0" y="1088021"/>
            <a:ext cx="9144000" cy="4991695"/>
          </a:xfrm>
          <a:prstGeom prst="rect">
            <a:avLst/>
          </a:prstGeom>
        </p:spPr>
      </p:pic>
      <p:sp>
        <p:nvSpPr>
          <p:cNvPr id="4" name="Google Shape;131;p22">
            <a:extLst>
              <a:ext uri="{FF2B5EF4-FFF2-40B4-BE49-F238E27FC236}">
                <a16:creationId xmlns:a16="http://schemas.microsoft.com/office/drawing/2014/main" id="{BDEB3F6E-E255-3547-30A6-39FF1DA93599}"/>
              </a:ext>
            </a:extLst>
          </p:cNvPr>
          <p:cNvSpPr txBox="1">
            <a:spLocks noGrp="1"/>
          </p:cNvSpPr>
          <p:nvPr>
            <p:ph type="title"/>
          </p:nvPr>
        </p:nvSpPr>
        <p:spPr>
          <a:xfrm>
            <a:off x="0" y="1"/>
            <a:ext cx="9144000" cy="1088020"/>
          </a:xfrm>
          <a:prstGeom prst="rect">
            <a:avLst/>
          </a:prstGeom>
          <a:solidFill>
            <a:srgbClr val="93C47D"/>
          </a:solidFill>
          <a:ln>
            <a:noFill/>
          </a:ln>
        </p:spPr>
        <p:txBody>
          <a:bodyPr spcFirstLastPara="1" wrap="square" lIns="91425" tIns="91425" rIns="91425" bIns="91425" anchor="t" anchorCtr="0">
            <a:noAutofit/>
          </a:bodyPr>
          <a:lstStyle/>
          <a:p>
            <a:pPr lvl="0" algn="ctr">
              <a:buSzPts val="1100"/>
            </a:pPr>
            <a:r>
              <a:rPr lang="en-US" sz="3000" dirty="0">
                <a:latin typeface="ADLaM Display" panose="02010000000000000000" pitchFamily="2" charset="0"/>
                <a:ea typeface="ADLaM Display" panose="02010000000000000000" pitchFamily="2" charset="0"/>
                <a:cs typeface="ADLaM Display" panose="02010000000000000000" pitchFamily="2" charset="0"/>
              </a:rPr>
              <a:t>Cuidado con comidas </a:t>
            </a:r>
            <a:br>
              <a:rPr lang="en-US" sz="3000" dirty="0">
                <a:latin typeface="ADLaM Display" panose="02010000000000000000" pitchFamily="2" charset="0"/>
                <a:ea typeface="ADLaM Display" panose="02010000000000000000" pitchFamily="2" charset="0"/>
                <a:cs typeface="ADLaM Display" panose="02010000000000000000" pitchFamily="2" charset="0"/>
              </a:rPr>
            </a:br>
            <a:r>
              <a:rPr lang="en-US" sz="3000" dirty="0">
                <a:latin typeface="ADLaM Display" panose="02010000000000000000" pitchFamily="2" charset="0"/>
                <a:ea typeface="ADLaM Display" panose="02010000000000000000" pitchFamily="2" charset="0"/>
                <a:cs typeface="ADLaM Display" panose="02010000000000000000" pitchFamily="2" charset="0"/>
              </a:rPr>
              <a:t>Peligrosas</a:t>
            </a:r>
            <a:endParaRPr sz="3000" dirty="0">
              <a:latin typeface="ADLaM Display" panose="02010000000000000000" pitchFamily="2" charset="0"/>
              <a:ea typeface="ADLaM Display" panose="02010000000000000000" pitchFamily="2" charset="0"/>
              <a:cs typeface="ADLaM Display" panose="02010000000000000000" pitchFamily="2" charset="0"/>
              <a:sym typeface="Comfortaa"/>
            </a:endParaRPr>
          </a:p>
        </p:txBody>
      </p:sp>
      <p:sp>
        <p:nvSpPr>
          <p:cNvPr id="5" name="Google Shape;131;p22">
            <a:extLst>
              <a:ext uri="{FF2B5EF4-FFF2-40B4-BE49-F238E27FC236}">
                <a16:creationId xmlns:a16="http://schemas.microsoft.com/office/drawing/2014/main" id="{91246746-0343-D047-F08D-B04AE2CC05CA}"/>
              </a:ext>
            </a:extLst>
          </p:cNvPr>
          <p:cNvSpPr txBox="1">
            <a:spLocks/>
          </p:cNvSpPr>
          <p:nvPr/>
        </p:nvSpPr>
        <p:spPr>
          <a:xfrm>
            <a:off x="0" y="6079716"/>
            <a:ext cx="9144000" cy="778284"/>
          </a:xfrm>
          <a:prstGeom prst="rect">
            <a:avLst/>
          </a:prstGeom>
          <a:solidFill>
            <a:srgbClr val="93C47D"/>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buSzPts val="1100"/>
            </a:pPr>
            <a:endParaRPr lang="en-US" sz="3000" dirty="0">
              <a:latin typeface="Comfortaa"/>
              <a:ea typeface="Comfortaa"/>
              <a:cs typeface="Comfortaa"/>
              <a:sym typeface="Comfortaa"/>
            </a:endParaRPr>
          </a:p>
        </p:txBody>
      </p:sp>
    </p:spTree>
    <p:extLst>
      <p:ext uri="{BB962C8B-B14F-4D97-AF65-F5344CB8AC3E}">
        <p14:creationId xmlns:p14="http://schemas.microsoft.com/office/powerpoint/2010/main" val="3702000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p:nvPr/>
        </p:nvSpPr>
        <p:spPr>
          <a:xfrm>
            <a:off x="-11100" y="0"/>
            <a:ext cx="9166200" cy="68580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i="1" dirty="0">
                <a:solidFill>
                  <a:srgbClr val="FFFFFF"/>
                </a:solidFill>
                <a:latin typeface="Salsa" panose="020B0604020202020204" charset="0"/>
                <a:ea typeface="Comfortaa"/>
                <a:cs typeface="Comfortaa"/>
                <a:sym typeface="Comfortaa"/>
              </a:rPr>
              <a:t>Patron de Comida - Ninos</a:t>
            </a:r>
            <a:endParaRPr sz="3000" i="1" dirty="0">
              <a:solidFill>
                <a:srgbClr val="FFFFFF"/>
              </a:solidFill>
              <a:latin typeface="Salsa" panose="020B0604020202020204" charset="0"/>
              <a:ea typeface="Comfortaa"/>
              <a:cs typeface="Comfortaa"/>
              <a:sym typeface="Comfortaa"/>
            </a:endParaRPr>
          </a:p>
        </p:txBody>
      </p:sp>
      <p:pic>
        <p:nvPicPr>
          <p:cNvPr id="9" name="Picture 8">
            <a:extLst>
              <a:ext uri="{FF2B5EF4-FFF2-40B4-BE49-F238E27FC236}">
                <a16:creationId xmlns:a16="http://schemas.microsoft.com/office/drawing/2014/main" id="{8D85F549-7E89-AF5D-7990-C884DCEDBDFC}"/>
              </a:ext>
            </a:extLst>
          </p:cNvPr>
          <p:cNvPicPr>
            <a:picLocks noChangeAspect="1"/>
          </p:cNvPicPr>
          <p:nvPr/>
        </p:nvPicPr>
        <p:blipFill>
          <a:blip r:embed="rId3"/>
          <a:srcRect l="7313" r="7313"/>
          <a:stretch>
            <a:fillRect/>
          </a:stretch>
        </p:blipFill>
        <p:spPr>
          <a:xfrm>
            <a:off x="11100" y="875109"/>
            <a:ext cx="9144000" cy="598289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1"/>
          <p:cNvSpPr txBox="1"/>
          <p:nvPr/>
        </p:nvSpPr>
        <p:spPr>
          <a:xfrm>
            <a:off x="-11100" y="0"/>
            <a:ext cx="9166200" cy="8682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i="1">
                <a:solidFill>
                  <a:srgbClr val="FFFFFF"/>
                </a:solidFill>
                <a:latin typeface="Comfortaa"/>
                <a:ea typeface="Comfortaa"/>
                <a:cs typeface="Comfortaa"/>
                <a:sym typeface="Comfortaa"/>
              </a:rPr>
              <a:t>Publica la muestra de menu</a:t>
            </a:r>
            <a:endParaRPr sz="3000" i="1">
              <a:solidFill>
                <a:srgbClr val="FFFFFF"/>
              </a:solidFill>
              <a:latin typeface="Comfortaa"/>
              <a:ea typeface="Comfortaa"/>
              <a:cs typeface="Comfortaa"/>
              <a:sym typeface="Comfortaa"/>
            </a:endParaRPr>
          </a:p>
        </p:txBody>
      </p:sp>
      <p:pic>
        <p:nvPicPr>
          <p:cNvPr id="3" name="Picture 2">
            <a:extLst>
              <a:ext uri="{FF2B5EF4-FFF2-40B4-BE49-F238E27FC236}">
                <a16:creationId xmlns:a16="http://schemas.microsoft.com/office/drawing/2014/main" id="{5654D4CF-642F-1457-EFDC-BD3364EF32AD}"/>
              </a:ext>
            </a:extLst>
          </p:cNvPr>
          <p:cNvPicPr>
            <a:picLocks noChangeAspect="1"/>
          </p:cNvPicPr>
          <p:nvPr/>
        </p:nvPicPr>
        <p:blipFill>
          <a:blip r:embed="rId3"/>
          <a:stretch>
            <a:fillRect/>
          </a:stretch>
        </p:blipFill>
        <p:spPr>
          <a:xfrm>
            <a:off x="-11100" y="762000"/>
            <a:ext cx="9144000" cy="6096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971DDAE-9F22-0C77-4740-5EFC2FA4C136}"/>
              </a:ext>
            </a:extLst>
          </p:cNvPr>
          <p:cNvGraphicFramePr/>
          <p:nvPr>
            <p:extLst>
              <p:ext uri="{D42A27DB-BD31-4B8C-83A1-F6EECF244321}">
                <p14:modId xmlns:p14="http://schemas.microsoft.com/office/powerpoint/2010/main" val="2708247720"/>
              </p:ext>
            </p:extLst>
          </p:nvPr>
        </p:nvGraphicFramePr>
        <p:xfrm>
          <a:off x="0" y="787078"/>
          <a:ext cx="5359078" cy="59185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Google Shape;131;p22">
            <a:extLst>
              <a:ext uri="{FF2B5EF4-FFF2-40B4-BE49-F238E27FC236}">
                <a16:creationId xmlns:a16="http://schemas.microsoft.com/office/drawing/2014/main" id="{262DB0AF-002F-5ADF-2948-06B018E13A8F}"/>
              </a:ext>
            </a:extLst>
          </p:cNvPr>
          <p:cNvSpPr txBox="1">
            <a:spLocks noGrp="1"/>
          </p:cNvSpPr>
          <p:nvPr>
            <p:ph type="title"/>
          </p:nvPr>
        </p:nvSpPr>
        <p:spPr>
          <a:xfrm>
            <a:off x="0" y="1"/>
            <a:ext cx="9144000" cy="787077"/>
          </a:xfrm>
          <a:prstGeom prst="rect">
            <a:avLst/>
          </a:prstGeom>
          <a:solidFill>
            <a:srgbClr val="93C47D"/>
          </a:solidFill>
          <a:ln>
            <a:noFill/>
          </a:ln>
        </p:spPr>
        <p:txBody>
          <a:bodyPr spcFirstLastPara="1" wrap="square" lIns="91425" tIns="91425" rIns="91425" bIns="91425" anchor="t" anchorCtr="0">
            <a:noAutofit/>
          </a:bodyPr>
          <a:lstStyle/>
          <a:p>
            <a:pPr lvl="0" algn="ctr">
              <a:buSzPts val="1100"/>
            </a:pPr>
            <a:r>
              <a:rPr lang="en-US" sz="3000" dirty="0">
                <a:latin typeface="Salsa" panose="020B0604020202020204" charset="0"/>
              </a:rPr>
              <a:t>Publique la Lista de Cereales y Yogures</a:t>
            </a:r>
            <a:endParaRPr sz="3000" dirty="0">
              <a:latin typeface="Salsa" panose="020B0604020202020204" charset="0"/>
              <a:ea typeface="Comfortaa"/>
              <a:cs typeface="Comfortaa"/>
              <a:sym typeface="Comfortaa"/>
            </a:endParaRPr>
          </a:p>
        </p:txBody>
      </p:sp>
      <p:pic>
        <p:nvPicPr>
          <p:cNvPr id="7" name="Google Shape;135;p22">
            <a:extLst>
              <a:ext uri="{FF2B5EF4-FFF2-40B4-BE49-F238E27FC236}">
                <a16:creationId xmlns:a16="http://schemas.microsoft.com/office/drawing/2014/main" id="{D907D38F-96F5-AD2F-ABDF-272A9468AE6C}"/>
              </a:ext>
            </a:extLst>
          </p:cNvPr>
          <p:cNvPicPr preferRelativeResize="0"/>
          <p:nvPr/>
        </p:nvPicPr>
        <p:blipFill>
          <a:blip r:embed="rId7">
            <a:alphaModFix/>
          </a:blip>
          <a:stretch>
            <a:fillRect/>
          </a:stretch>
        </p:blipFill>
        <p:spPr>
          <a:xfrm>
            <a:off x="5997028" y="3865944"/>
            <a:ext cx="2174110" cy="2839655"/>
          </a:xfrm>
          <a:prstGeom prst="rect">
            <a:avLst/>
          </a:prstGeom>
          <a:noFill/>
          <a:ln>
            <a:noFill/>
          </a:ln>
        </p:spPr>
      </p:pic>
      <p:pic>
        <p:nvPicPr>
          <p:cNvPr id="9" name="Google Shape;136;p22">
            <a:extLst>
              <a:ext uri="{FF2B5EF4-FFF2-40B4-BE49-F238E27FC236}">
                <a16:creationId xmlns:a16="http://schemas.microsoft.com/office/drawing/2014/main" id="{0B5BE697-558A-FFC3-F707-C23F8C61064A}"/>
              </a:ext>
            </a:extLst>
          </p:cNvPr>
          <p:cNvPicPr preferRelativeResize="0"/>
          <p:nvPr/>
        </p:nvPicPr>
        <p:blipFill>
          <a:blip r:embed="rId8">
            <a:alphaModFix/>
          </a:blip>
          <a:stretch>
            <a:fillRect/>
          </a:stretch>
        </p:blipFill>
        <p:spPr>
          <a:xfrm>
            <a:off x="5999800" y="962627"/>
            <a:ext cx="2168565" cy="2839656"/>
          </a:xfrm>
          <a:prstGeom prst="rect">
            <a:avLst/>
          </a:prstGeom>
          <a:noFill/>
          <a:ln>
            <a:noFill/>
          </a:ln>
        </p:spPr>
      </p:pic>
    </p:spTree>
    <p:extLst>
      <p:ext uri="{BB962C8B-B14F-4D97-AF65-F5344CB8AC3E}">
        <p14:creationId xmlns:p14="http://schemas.microsoft.com/office/powerpoint/2010/main" val="295452547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8510</TotalTime>
  <Words>1701</Words>
  <Application>Microsoft Office PowerPoint</Application>
  <PresentationFormat>On-screen Show (4:3)</PresentationFormat>
  <Paragraphs>211</Paragraphs>
  <Slides>43</Slides>
  <Notes>41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43</vt:i4>
      </vt:variant>
    </vt:vector>
  </HeadingPairs>
  <TitlesOfParts>
    <vt:vector size="54" baseType="lpstr">
      <vt:lpstr>Comfortaa</vt:lpstr>
      <vt:lpstr>ADLaM Display</vt:lpstr>
      <vt:lpstr>Salsa</vt:lpstr>
      <vt:lpstr>Verdana</vt:lpstr>
      <vt:lpstr>Arial</vt:lpstr>
      <vt:lpstr>Comic Sans MS</vt:lpstr>
      <vt:lpstr>Comfortaa SemiBold</vt:lpstr>
      <vt:lpstr>Cavolini</vt:lpstr>
      <vt:lpstr>Times New Roman</vt:lpstr>
      <vt:lpstr>Georgia</vt:lpstr>
      <vt:lpstr>Simple Light</vt:lpstr>
      <vt:lpstr>PowerPoint Presentation</vt:lpstr>
      <vt:lpstr>PowerPoint Presentation</vt:lpstr>
      <vt:lpstr>PowerPoint Presentation</vt:lpstr>
      <vt:lpstr>PowerPoint Presentation</vt:lpstr>
      <vt:lpstr>PowerPoint Presentation</vt:lpstr>
      <vt:lpstr>Cuidado con comidas  Peligrosas</vt:lpstr>
      <vt:lpstr>PowerPoint Presentation</vt:lpstr>
      <vt:lpstr>PowerPoint Presentation</vt:lpstr>
      <vt:lpstr>Publique la Lista de Cereales y Yogures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Sky Purser</cp:lastModifiedBy>
  <cp:revision>4</cp:revision>
  <dcterms:modified xsi:type="dcterms:W3CDTF">2026-08-06T23:25:21Z</dcterms:modified>
</cp:coreProperties>
</file>