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45"/>
  </p:notesMasterIdLst>
  <p:sldIdLst>
    <p:sldId id="256" r:id="rId2"/>
    <p:sldId id="257" r:id="rId3"/>
    <p:sldId id="258" r:id="rId4"/>
    <p:sldId id="259" r:id="rId5"/>
    <p:sldId id="260" r:id="rId6"/>
    <p:sldId id="303" r:id="rId7"/>
    <p:sldId id="263" r:id="rId8"/>
    <p:sldId id="264" r:id="rId9"/>
    <p:sldId id="265" r:id="rId10"/>
    <p:sldId id="266" r:id="rId11"/>
    <p:sldId id="304" r:id="rId12"/>
    <p:sldId id="268" r:id="rId13"/>
    <p:sldId id="270" r:id="rId14"/>
    <p:sldId id="271" r:id="rId15"/>
    <p:sldId id="272" r:id="rId16"/>
    <p:sldId id="273" r:id="rId17"/>
    <p:sldId id="274" r:id="rId18"/>
    <p:sldId id="275" r:id="rId19"/>
    <p:sldId id="306" r:id="rId20"/>
    <p:sldId id="276" r:id="rId21"/>
    <p:sldId id="278" r:id="rId22"/>
    <p:sldId id="280" r:id="rId23"/>
    <p:sldId id="281" r:id="rId24"/>
    <p:sldId id="282" r:id="rId25"/>
    <p:sldId id="283" r:id="rId26"/>
    <p:sldId id="285" r:id="rId27"/>
    <p:sldId id="307" r:id="rId28"/>
    <p:sldId id="286" r:id="rId29"/>
    <p:sldId id="287" r:id="rId30"/>
    <p:sldId id="288" r:id="rId31"/>
    <p:sldId id="289" r:id="rId32"/>
    <p:sldId id="290" r:id="rId33"/>
    <p:sldId id="291" r:id="rId34"/>
    <p:sldId id="292" r:id="rId35"/>
    <p:sldId id="293" r:id="rId36"/>
    <p:sldId id="294" r:id="rId37"/>
    <p:sldId id="295" r:id="rId38"/>
    <p:sldId id="296" r:id="rId39"/>
    <p:sldId id="298" r:id="rId40"/>
    <p:sldId id="299" r:id="rId41"/>
    <p:sldId id="300" r:id="rId42"/>
    <p:sldId id="301" r:id="rId43"/>
    <p:sldId id="302" r:id="rId44"/>
  </p:sldIdLst>
  <p:sldSz cx="9144000" cy="6858000" type="screen4x3"/>
  <p:notesSz cx="6858000" cy="9144000"/>
  <p:embeddedFontLst>
    <p:embeddedFont>
      <p:font typeface="Comfortaa" panose="020B0604020202020204" charset="0"/>
      <p:regular r:id="rId46"/>
      <p:bold r:id="rId47"/>
    </p:embeddedFont>
    <p:embeddedFont>
      <p:font typeface="Comfortaa SemiBold" panose="020B0604020202020204" charset="0"/>
      <p:regular r:id="rId48"/>
      <p:bold r:id="rId49"/>
    </p:embeddedFont>
    <p:embeddedFont>
      <p:font typeface="Georgia" panose="02040502050405020303" pitchFamily="18" charset="0"/>
      <p:regular r:id="rId50"/>
      <p:bold r:id="rId51"/>
      <p:italic r:id="rId52"/>
      <p:boldItalic r:id="rId53"/>
    </p:embeddedFont>
    <p:embeddedFont>
      <p:font typeface="Salsa" panose="020B0604020202020204" charset="0"/>
      <p:regular r:id="rId54"/>
    </p:embeddedFont>
    <p:embeddedFont>
      <p:font typeface="Verdana" panose="020B0604030504040204" pitchFamily="34" charset="0"/>
      <p:regular r:id="rId55"/>
      <p:bold r:id="rId56"/>
      <p:italic r:id="rId57"/>
      <p:boldItalic r:id="rId5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D82EDB-46F5-4D39-A071-BC1A83D81282}" v="12" dt="2026-08-06T00:36:10.2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31" autoAdjust="0"/>
    <p:restoredTop sz="94660"/>
  </p:normalViewPr>
  <p:slideViewPr>
    <p:cSldViewPr snapToGrid="0">
      <p:cViewPr varScale="1">
        <p:scale>
          <a:sx n="66" d="100"/>
          <a:sy n="66" d="100"/>
        </p:scale>
        <p:origin x="192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font" Target="fonts/font10.fntdata"/><Relationship Id="rId63"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3" Type="http://schemas.openxmlformats.org/officeDocument/2006/relationships/font" Target="fonts/font8.fntdata"/><Relationship Id="rId58" Type="http://schemas.openxmlformats.org/officeDocument/2006/relationships/font" Target="fonts/font13.fntdata"/><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3.fntdata"/><Relationship Id="rId56" Type="http://schemas.openxmlformats.org/officeDocument/2006/relationships/font" Target="fonts/font11.fntdata"/><Relationship Id="rId8" Type="http://schemas.openxmlformats.org/officeDocument/2006/relationships/slide" Target="slides/slide7.xml"/><Relationship Id="rId51" Type="http://schemas.openxmlformats.org/officeDocument/2006/relationships/font" Target="fonts/font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1.fntdata"/><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9.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4.fntdata"/><Relationship Id="rId57" Type="http://schemas.openxmlformats.org/officeDocument/2006/relationships/font" Target="fonts/font12.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7.fntdata"/><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diagrams/_rels/data1.xml.rels><?xml version="1.0" encoding="UTF-8" standalone="yes"?>
<Relationships xmlns="http://schemas.openxmlformats.org/package/2006/relationships"><Relationship Id="rId1" Type="http://schemas.openxmlformats.org/officeDocument/2006/relationships/hyperlink" Target="https://angelsccfp.org/documents/"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https://angelsccfp.org/documents/" TargetMode="External"/></Relationships>
</file>

<file path=ppt/diagrams/colors1.xml><?xml version="1.0" encoding="utf-8"?>
<dgm:colorsDef xmlns:dgm="http://schemas.openxmlformats.org/drawingml/2006/diagram" xmlns:a="http://schemas.openxmlformats.org/drawingml/2006/main" uniqueId="urn:microsoft.com/office/officeart/2005/8/colors/colorful3#1">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3949F3-996C-4AA3-9E7D-F82D748F7D35}" type="doc">
      <dgm:prSet loTypeId="urn:microsoft.com/office/officeart/2005/8/layout/vList2" loCatId="list" qsTypeId="urn:microsoft.com/office/officeart/2005/8/quickstyle/simple1#1" qsCatId="simple" csTypeId="urn:microsoft.com/office/officeart/2005/8/colors/colorful3#1" csCatId="colorful" phldr="1"/>
      <dgm:spPr/>
      <dgm:t>
        <a:bodyPr/>
        <a:lstStyle/>
        <a:p>
          <a:endParaRPr lang="en-US"/>
        </a:p>
      </dgm:t>
    </dgm:pt>
    <dgm:pt modelId="{18BD22B6-931D-4CE6-A66F-49AE2FB7DF01}">
      <dgm:prSet/>
      <dgm:spPr/>
      <dgm:t>
        <a:bodyPr/>
        <a:lstStyle/>
        <a:p>
          <a:r>
            <a:rPr lang="en-US" b="0" i="0" dirty="0"/>
            <a:t>With the many USDA changes and sugar limit requirements, Angels CCFP requires that you post the Cereal and Yogurt List in their pantry or kitchen area.</a:t>
          </a:r>
          <a:endParaRPr lang="en-US" dirty="0"/>
        </a:p>
      </dgm:t>
    </dgm:pt>
    <dgm:pt modelId="{370A93D3-2176-49C2-A70C-DFD025D9428A}" type="parTrans" cxnId="{24CD4F4F-0D0F-42CA-85AE-61290984A238}">
      <dgm:prSet/>
      <dgm:spPr/>
      <dgm:t>
        <a:bodyPr/>
        <a:lstStyle/>
        <a:p>
          <a:endParaRPr lang="en-US"/>
        </a:p>
      </dgm:t>
    </dgm:pt>
    <dgm:pt modelId="{3BFFEF77-AC21-4319-821E-07D3A9B90D8A}" type="sibTrans" cxnId="{24CD4F4F-0D0F-42CA-85AE-61290984A238}">
      <dgm:prSet/>
      <dgm:spPr/>
      <dgm:t>
        <a:bodyPr/>
        <a:lstStyle/>
        <a:p>
          <a:endParaRPr lang="en-US"/>
        </a:p>
      </dgm:t>
    </dgm:pt>
    <dgm:pt modelId="{76E3F753-C9DE-4DD8-BF9C-E9FF74EB8849}">
      <dgm:prSet/>
      <dgm:spPr/>
      <dgm:t>
        <a:bodyPr/>
        <a:lstStyle/>
        <a:p>
          <a:r>
            <a:rPr lang="en-US" b="0" i="0"/>
            <a:t>Providers can only offer the Cereals and Yogurts that are on the list. </a:t>
          </a:r>
          <a:endParaRPr lang="en-US" dirty="0"/>
        </a:p>
      </dgm:t>
    </dgm:pt>
    <dgm:pt modelId="{BDD4B410-F408-48C0-9017-7BC50642FF47}" type="parTrans" cxnId="{965ED897-B99D-4C12-97EA-685321DAF45E}">
      <dgm:prSet/>
      <dgm:spPr/>
      <dgm:t>
        <a:bodyPr/>
        <a:lstStyle/>
        <a:p>
          <a:endParaRPr lang="en-US"/>
        </a:p>
      </dgm:t>
    </dgm:pt>
    <dgm:pt modelId="{AD1FF649-29BB-4968-841B-31A1B9B0C893}" type="sibTrans" cxnId="{965ED897-B99D-4C12-97EA-685321DAF45E}">
      <dgm:prSet/>
      <dgm:spPr/>
      <dgm:t>
        <a:bodyPr/>
        <a:lstStyle/>
        <a:p>
          <a:endParaRPr lang="en-US"/>
        </a:p>
      </dgm:t>
    </dgm:pt>
    <dgm:pt modelId="{194CFC48-963B-4DC7-B7A4-4FEE82D5A2CB}">
      <dgm:prSet/>
      <dgm:spPr/>
      <dgm:t>
        <a:bodyPr/>
        <a:lstStyle/>
        <a:p>
          <a:r>
            <a:rPr lang="en-US" b="0" i="0"/>
            <a:t>During home reviews, your representative may ask to see your postings and Items.</a:t>
          </a:r>
          <a:endParaRPr lang="en-US" dirty="0"/>
        </a:p>
      </dgm:t>
    </dgm:pt>
    <dgm:pt modelId="{9E136208-BA97-4FF7-9349-C69B2F4F7214}" type="parTrans" cxnId="{941F80E8-6FF5-4236-8740-129CC9A66A3B}">
      <dgm:prSet/>
      <dgm:spPr/>
      <dgm:t>
        <a:bodyPr/>
        <a:lstStyle/>
        <a:p>
          <a:endParaRPr lang="en-US"/>
        </a:p>
      </dgm:t>
    </dgm:pt>
    <dgm:pt modelId="{E04555B1-5BB8-4D5E-A766-E4D2FC4C5B17}" type="sibTrans" cxnId="{941F80E8-6FF5-4236-8740-129CC9A66A3B}">
      <dgm:prSet/>
      <dgm:spPr/>
      <dgm:t>
        <a:bodyPr/>
        <a:lstStyle/>
        <a:p>
          <a:endParaRPr lang="en-US"/>
        </a:p>
      </dgm:t>
    </dgm:pt>
    <dgm:pt modelId="{D679146C-A8BE-4D14-8C39-CB8559E491A0}">
      <dgm:prSet/>
      <dgm:spPr/>
      <dgm:t>
        <a:bodyPr/>
        <a:lstStyle/>
        <a:p>
          <a:r>
            <a:rPr lang="en-US" b="0" i="0"/>
            <a:t>Your rep should have provided these flyers for you but you can also download them from our website. </a:t>
          </a:r>
          <a:r>
            <a:rPr lang="en-US" b="0" i="0" u="sng">
              <a:hlinkClick xmlns:r="http://schemas.openxmlformats.org/officeDocument/2006/relationships" r:id="rId1">
                <a:extLst>
                  <a:ext uri="{A12FA001-AC4F-418D-AE19-62706E023703}">
                    <ahyp:hlinkClr xmlns:ahyp="http://schemas.microsoft.com/office/drawing/2018/hyperlinkcolor" val="tx"/>
                  </a:ext>
                </a:extLst>
              </a:hlinkClick>
            </a:rPr>
            <a:t>https://angelsccfp.org</a:t>
          </a:r>
          <a:endParaRPr lang="en-US" dirty="0"/>
        </a:p>
      </dgm:t>
    </dgm:pt>
    <dgm:pt modelId="{E494C1D9-830D-492E-8F87-54998D94E64F}" type="parTrans" cxnId="{8505ED26-3D44-4511-B52C-D9FA3B99F131}">
      <dgm:prSet/>
      <dgm:spPr/>
      <dgm:t>
        <a:bodyPr/>
        <a:lstStyle/>
        <a:p>
          <a:endParaRPr lang="en-US"/>
        </a:p>
      </dgm:t>
    </dgm:pt>
    <dgm:pt modelId="{00C45E9C-69F0-4878-83A7-703F3244D7A0}" type="sibTrans" cxnId="{8505ED26-3D44-4511-B52C-D9FA3B99F131}">
      <dgm:prSet/>
      <dgm:spPr/>
      <dgm:t>
        <a:bodyPr/>
        <a:lstStyle/>
        <a:p>
          <a:endParaRPr lang="en-US"/>
        </a:p>
      </dgm:t>
    </dgm:pt>
    <dgm:pt modelId="{6FC05F3F-07B6-4C1E-AC43-234220226AD5}" type="pres">
      <dgm:prSet presAssocID="{773949F3-996C-4AA3-9E7D-F82D748F7D35}" presName="linear" presStyleCnt="0">
        <dgm:presLayoutVars>
          <dgm:animLvl val="lvl"/>
          <dgm:resizeHandles val="exact"/>
        </dgm:presLayoutVars>
      </dgm:prSet>
      <dgm:spPr/>
    </dgm:pt>
    <dgm:pt modelId="{3A71DE95-18CE-4D97-A6D4-B9C2CAE941E3}" type="pres">
      <dgm:prSet presAssocID="{18BD22B6-931D-4CE6-A66F-49AE2FB7DF01}" presName="parentText" presStyleLbl="node1" presStyleIdx="0" presStyleCnt="4">
        <dgm:presLayoutVars>
          <dgm:chMax val="0"/>
          <dgm:bulletEnabled val="1"/>
        </dgm:presLayoutVars>
      </dgm:prSet>
      <dgm:spPr/>
    </dgm:pt>
    <dgm:pt modelId="{CF4D31AF-A79F-4D29-97B8-C55A35E2C93A}" type="pres">
      <dgm:prSet presAssocID="{3BFFEF77-AC21-4319-821E-07D3A9B90D8A}" presName="spacer" presStyleCnt="0"/>
      <dgm:spPr/>
    </dgm:pt>
    <dgm:pt modelId="{6B6013E9-27F0-461E-BB13-B2D756B0707B}" type="pres">
      <dgm:prSet presAssocID="{76E3F753-C9DE-4DD8-BF9C-E9FF74EB8849}" presName="parentText" presStyleLbl="node1" presStyleIdx="1" presStyleCnt="4">
        <dgm:presLayoutVars>
          <dgm:chMax val="0"/>
          <dgm:bulletEnabled val="1"/>
        </dgm:presLayoutVars>
      </dgm:prSet>
      <dgm:spPr/>
    </dgm:pt>
    <dgm:pt modelId="{95A3FD5B-6F68-415B-83EE-1D4F0AAF8905}" type="pres">
      <dgm:prSet presAssocID="{AD1FF649-29BB-4968-841B-31A1B9B0C893}" presName="spacer" presStyleCnt="0"/>
      <dgm:spPr/>
    </dgm:pt>
    <dgm:pt modelId="{C981CBE2-39BF-474D-A4BC-E961A94D50B0}" type="pres">
      <dgm:prSet presAssocID="{194CFC48-963B-4DC7-B7A4-4FEE82D5A2CB}" presName="parentText" presStyleLbl="node1" presStyleIdx="2" presStyleCnt="4">
        <dgm:presLayoutVars>
          <dgm:chMax val="0"/>
          <dgm:bulletEnabled val="1"/>
        </dgm:presLayoutVars>
      </dgm:prSet>
      <dgm:spPr/>
    </dgm:pt>
    <dgm:pt modelId="{F27BC582-2498-4519-BA71-2C64A410FB0D}" type="pres">
      <dgm:prSet presAssocID="{E04555B1-5BB8-4D5E-A766-E4D2FC4C5B17}" presName="spacer" presStyleCnt="0"/>
      <dgm:spPr/>
    </dgm:pt>
    <dgm:pt modelId="{939D5D07-CCBD-4C23-A90A-BE01722530BA}" type="pres">
      <dgm:prSet presAssocID="{D679146C-A8BE-4D14-8C39-CB8559E491A0}" presName="parentText" presStyleLbl="node1" presStyleIdx="3" presStyleCnt="4">
        <dgm:presLayoutVars>
          <dgm:chMax val="0"/>
          <dgm:bulletEnabled val="1"/>
        </dgm:presLayoutVars>
      </dgm:prSet>
      <dgm:spPr/>
    </dgm:pt>
  </dgm:ptLst>
  <dgm:cxnLst>
    <dgm:cxn modelId="{CE481C1D-5BB9-4277-86BC-10C7FA7B0BC5}" type="presOf" srcId="{D679146C-A8BE-4D14-8C39-CB8559E491A0}" destId="{939D5D07-CCBD-4C23-A90A-BE01722530BA}" srcOrd="0" destOrd="0" presId="urn:microsoft.com/office/officeart/2005/8/layout/vList2"/>
    <dgm:cxn modelId="{8505ED26-3D44-4511-B52C-D9FA3B99F131}" srcId="{773949F3-996C-4AA3-9E7D-F82D748F7D35}" destId="{D679146C-A8BE-4D14-8C39-CB8559E491A0}" srcOrd="3" destOrd="0" parTransId="{E494C1D9-830D-492E-8F87-54998D94E64F}" sibTransId="{00C45E9C-69F0-4878-83A7-703F3244D7A0}"/>
    <dgm:cxn modelId="{67D12B69-8B5E-4219-8AC3-DA0081AB6F7A}" type="presOf" srcId="{18BD22B6-931D-4CE6-A66F-49AE2FB7DF01}" destId="{3A71DE95-18CE-4D97-A6D4-B9C2CAE941E3}" srcOrd="0" destOrd="0" presId="urn:microsoft.com/office/officeart/2005/8/layout/vList2"/>
    <dgm:cxn modelId="{24CD4F4F-0D0F-42CA-85AE-61290984A238}" srcId="{773949F3-996C-4AA3-9E7D-F82D748F7D35}" destId="{18BD22B6-931D-4CE6-A66F-49AE2FB7DF01}" srcOrd="0" destOrd="0" parTransId="{370A93D3-2176-49C2-A70C-DFD025D9428A}" sibTransId="{3BFFEF77-AC21-4319-821E-07D3A9B90D8A}"/>
    <dgm:cxn modelId="{965ED897-B99D-4C12-97EA-685321DAF45E}" srcId="{773949F3-996C-4AA3-9E7D-F82D748F7D35}" destId="{76E3F753-C9DE-4DD8-BF9C-E9FF74EB8849}" srcOrd="1" destOrd="0" parTransId="{BDD4B410-F408-48C0-9017-7BC50642FF47}" sibTransId="{AD1FF649-29BB-4968-841B-31A1B9B0C893}"/>
    <dgm:cxn modelId="{5D6B0FC2-4FB2-479F-AA3E-E1FEB43A34C8}" type="presOf" srcId="{194CFC48-963B-4DC7-B7A4-4FEE82D5A2CB}" destId="{C981CBE2-39BF-474D-A4BC-E961A94D50B0}" srcOrd="0" destOrd="0" presId="urn:microsoft.com/office/officeart/2005/8/layout/vList2"/>
    <dgm:cxn modelId="{A5366CDB-970B-44F8-B377-4075B720CFE3}" type="presOf" srcId="{773949F3-996C-4AA3-9E7D-F82D748F7D35}" destId="{6FC05F3F-07B6-4C1E-AC43-234220226AD5}" srcOrd="0" destOrd="0" presId="urn:microsoft.com/office/officeart/2005/8/layout/vList2"/>
    <dgm:cxn modelId="{F126CFE7-E92C-450B-B269-4A36A5FF1309}" type="presOf" srcId="{76E3F753-C9DE-4DD8-BF9C-E9FF74EB8849}" destId="{6B6013E9-27F0-461E-BB13-B2D756B0707B}" srcOrd="0" destOrd="0" presId="urn:microsoft.com/office/officeart/2005/8/layout/vList2"/>
    <dgm:cxn modelId="{941F80E8-6FF5-4236-8740-129CC9A66A3B}" srcId="{773949F3-996C-4AA3-9E7D-F82D748F7D35}" destId="{194CFC48-963B-4DC7-B7A4-4FEE82D5A2CB}" srcOrd="2" destOrd="0" parTransId="{9E136208-BA97-4FF7-9349-C69B2F4F7214}" sibTransId="{E04555B1-5BB8-4D5E-A766-E4D2FC4C5B17}"/>
    <dgm:cxn modelId="{A274D81D-FBD0-42D1-AF9E-6D9C64E3C3E0}" type="presParOf" srcId="{6FC05F3F-07B6-4C1E-AC43-234220226AD5}" destId="{3A71DE95-18CE-4D97-A6D4-B9C2CAE941E3}" srcOrd="0" destOrd="0" presId="urn:microsoft.com/office/officeart/2005/8/layout/vList2"/>
    <dgm:cxn modelId="{7106C5C2-FF6D-4C27-A976-7D83C1A3997A}" type="presParOf" srcId="{6FC05F3F-07B6-4C1E-AC43-234220226AD5}" destId="{CF4D31AF-A79F-4D29-97B8-C55A35E2C93A}" srcOrd="1" destOrd="0" presId="urn:microsoft.com/office/officeart/2005/8/layout/vList2"/>
    <dgm:cxn modelId="{CCDEE404-7CCE-44B6-B724-00FB88CD2C82}" type="presParOf" srcId="{6FC05F3F-07B6-4C1E-AC43-234220226AD5}" destId="{6B6013E9-27F0-461E-BB13-B2D756B0707B}" srcOrd="2" destOrd="0" presId="urn:microsoft.com/office/officeart/2005/8/layout/vList2"/>
    <dgm:cxn modelId="{46A6B685-780B-44E8-B887-39634D73EDB7}" type="presParOf" srcId="{6FC05F3F-07B6-4C1E-AC43-234220226AD5}" destId="{95A3FD5B-6F68-415B-83EE-1D4F0AAF8905}" srcOrd="3" destOrd="0" presId="urn:microsoft.com/office/officeart/2005/8/layout/vList2"/>
    <dgm:cxn modelId="{69E2E055-E897-4C77-A92D-B1982B830E72}" type="presParOf" srcId="{6FC05F3F-07B6-4C1E-AC43-234220226AD5}" destId="{C981CBE2-39BF-474D-A4BC-E961A94D50B0}" srcOrd="4" destOrd="0" presId="urn:microsoft.com/office/officeart/2005/8/layout/vList2"/>
    <dgm:cxn modelId="{2D73A83E-C30C-46D1-8AE3-CE333AD4A5BA}" type="presParOf" srcId="{6FC05F3F-07B6-4C1E-AC43-234220226AD5}" destId="{F27BC582-2498-4519-BA71-2C64A410FB0D}" srcOrd="5" destOrd="0" presId="urn:microsoft.com/office/officeart/2005/8/layout/vList2"/>
    <dgm:cxn modelId="{B8813641-0060-451B-AFCF-6BD03437475B}" type="presParOf" srcId="{6FC05F3F-07B6-4C1E-AC43-234220226AD5}" destId="{939D5D07-CCBD-4C23-A90A-BE01722530BA}"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71DE95-18CE-4D97-A6D4-B9C2CAE941E3}">
      <dsp:nvSpPr>
        <dsp:cNvPr id="0" name=""/>
        <dsp:cNvSpPr/>
      </dsp:nvSpPr>
      <dsp:spPr>
        <a:xfrm>
          <a:off x="0" y="631773"/>
          <a:ext cx="6579020" cy="10530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i="0" kern="1200" dirty="0"/>
            <a:t>With the many USDA changes and sugar limit requirements, Angels CCFP requires that you post the Cereal and Yogurt List in their pantry or kitchen area.</a:t>
          </a:r>
          <a:endParaRPr lang="en-US" sz="2000" kern="1200" dirty="0"/>
        </a:p>
      </dsp:txBody>
      <dsp:txXfrm>
        <a:off x="51403" y="683176"/>
        <a:ext cx="6476214" cy="950194"/>
      </dsp:txXfrm>
    </dsp:sp>
    <dsp:sp modelId="{6B6013E9-27F0-461E-BB13-B2D756B0707B}">
      <dsp:nvSpPr>
        <dsp:cNvPr id="0" name=""/>
        <dsp:cNvSpPr/>
      </dsp:nvSpPr>
      <dsp:spPr>
        <a:xfrm>
          <a:off x="0" y="1742373"/>
          <a:ext cx="6579020" cy="1053000"/>
        </a:xfrm>
        <a:prstGeom prst="roundRect">
          <a:avLst/>
        </a:prstGeom>
        <a:solidFill>
          <a:schemeClr val="accent3">
            <a:hueOff val="-3327773"/>
            <a:satOff val="28205"/>
            <a:lumOff val="281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i="0" kern="1200"/>
            <a:t>Providers can only offer the Cereals and Yogurts that are on the list. </a:t>
          </a:r>
          <a:endParaRPr lang="en-US" sz="2000" kern="1200" dirty="0"/>
        </a:p>
      </dsp:txBody>
      <dsp:txXfrm>
        <a:off x="51403" y="1793776"/>
        <a:ext cx="6476214" cy="950194"/>
      </dsp:txXfrm>
    </dsp:sp>
    <dsp:sp modelId="{C981CBE2-39BF-474D-A4BC-E961A94D50B0}">
      <dsp:nvSpPr>
        <dsp:cNvPr id="0" name=""/>
        <dsp:cNvSpPr/>
      </dsp:nvSpPr>
      <dsp:spPr>
        <a:xfrm>
          <a:off x="0" y="2852973"/>
          <a:ext cx="6579020" cy="1053000"/>
        </a:xfrm>
        <a:prstGeom prst="roundRect">
          <a:avLst/>
        </a:prstGeom>
        <a:solidFill>
          <a:schemeClr val="accent3">
            <a:hueOff val="-6655546"/>
            <a:satOff val="56410"/>
            <a:lumOff val="562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i="0" kern="1200"/>
            <a:t>During home reviews, your representative may ask to see your postings and Items.</a:t>
          </a:r>
          <a:endParaRPr lang="en-US" sz="2000" kern="1200" dirty="0"/>
        </a:p>
      </dsp:txBody>
      <dsp:txXfrm>
        <a:off x="51403" y="2904376"/>
        <a:ext cx="6476214" cy="950194"/>
      </dsp:txXfrm>
    </dsp:sp>
    <dsp:sp modelId="{939D5D07-CCBD-4C23-A90A-BE01722530BA}">
      <dsp:nvSpPr>
        <dsp:cNvPr id="0" name=""/>
        <dsp:cNvSpPr/>
      </dsp:nvSpPr>
      <dsp:spPr>
        <a:xfrm>
          <a:off x="0" y="3963573"/>
          <a:ext cx="6579020" cy="1053000"/>
        </a:xfrm>
        <a:prstGeom prst="roundRect">
          <a:avLst/>
        </a:prstGeom>
        <a:solidFill>
          <a:schemeClr val="accent3">
            <a:hueOff val="-9983318"/>
            <a:satOff val="84615"/>
            <a:lumOff val="843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i="0" kern="1200"/>
            <a:t>Your rep should have provided these flyers for you but you can also download them from our website. </a:t>
          </a:r>
          <a:r>
            <a:rPr lang="en-US" sz="2000" b="0" i="0" u="sng" kern="1200">
              <a:hlinkClick xmlns:r="http://schemas.openxmlformats.org/officeDocument/2006/relationships" r:id="rId1">
                <a:extLst>
                  <a:ext uri="{A12FA001-AC4F-418D-AE19-62706E023703}">
                    <ahyp:hlinkClr xmlns:ahyp="http://schemas.microsoft.com/office/drawing/2018/hyperlinkcolor" val="tx"/>
                  </a:ext>
                </a:extLst>
              </a:hlinkClick>
            </a:rPr>
            <a:t>https://angelsccfp.org</a:t>
          </a:r>
          <a:endParaRPr lang="en-US" sz="2000" kern="1200" dirty="0"/>
        </a:p>
      </dsp:txBody>
      <dsp:txXfrm>
        <a:off x="51403" y="4014976"/>
        <a:ext cx="6476214" cy="95019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24d63c5722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24d63c572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a:extLst>
            <a:ext uri="{FF2B5EF4-FFF2-40B4-BE49-F238E27FC236}">
              <a16:creationId xmlns:a16="http://schemas.microsoft.com/office/drawing/2014/main" id="{7ECF49E8-D79E-BD84-6BAE-86AED9849994}"/>
            </a:ext>
          </a:extLst>
        </p:cNvPr>
        <p:cNvGrpSpPr/>
        <p:nvPr/>
      </p:nvGrpSpPr>
      <p:grpSpPr>
        <a:xfrm>
          <a:off x="0" y="0"/>
          <a:ext cx="0" cy="0"/>
          <a:chOff x="0" y="0"/>
          <a:chExt cx="0" cy="0"/>
        </a:xfrm>
      </p:grpSpPr>
      <p:sp>
        <p:nvSpPr>
          <p:cNvPr id="146" name="Google Shape;146;g3e3b53154b_0_75:notes">
            <a:extLst>
              <a:ext uri="{FF2B5EF4-FFF2-40B4-BE49-F238E27FC236}">
                <a16:creationId xmlns:a16="http://schemas.microsoft.com/office/drawing/2014/main" id="{624EA8AD-9B17-EB74-7BE3-8DC8BF17D4CF}"/>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3e3b53154b_0_75:notes">
            <a:extLst>
              <a:ext uri="{FF2B5EF4-FFF2-40B4-BE49-F238E27FC236}">
                <a16:creationId xmlns:a16="http://schemas.microsoft.com/office/drawing/2014/main" id="{58DAA488-5B3F-05FE-D083-B2347F9908E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658320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24d63c5722_0_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24d63c5722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3e3b53154b_0_19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3e3b53154b_0_1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25cdd75fb5_0_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25cdd75fb5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12f15ccef7e_0_7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12f15ccef7e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12f15ccef7e_0_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12f15ccef7e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25cdd75fb5_0_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25cdd75fb5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1fb47f446d_0_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1fb47f446d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a:extLst>
            <a:ext uri="{FF2B5EF4-FFF2-40B4-BE49-F238E27FC236}">
              <a16:creationId xmlns:a16="http://schemas.microsoft.com/office/drawing/2014/main" id="{318736AC-1952-8D45-1709-3726741F0E26}"/>
            </a:ext>
          </a:extLst>
        </p:cNvPr>
        <p:cNvGrpSpPr/>
        <p:nvPr/>
      </p:nvGrpSpPr>
      <p:grpSpPr>
        <a:xfrm>
          <a:off x="0" y="0"/>
          <a:ext cx="0" cy="0"/>
          <a:chOff x="0" y="0"/>
          <a:chExt cx="0" cy="0"/>
        </a:xfrm>
      </p:grpSpPr>
      <p:sp>
        <p:nvSpPr>
          <p:cNvPr id="203" name="Google Shape;203;g1fb47f446d_0_51:notes">
            <a:extLst>
              <a:ext uri="{FF2B5EF4-FFF2-40B4-BE49-F238E27FC236}">
                <a16:creationId xmlns:a16="http://schemas.microsoft.com/office/drawing/2014/main" id="{4FC6A284-7E16-A8B9-96FC-92251829142D}"/>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1fb47f446d_0_51:notes">
            <a:extLst>
              <a:ext uri="{FF2B5EF4-FFF2-40B4-BE49-F238E27FC236}">
                <a16:creationId xmlns:a16="http://schemas.microsoft.com/office/drawing/2014/main" id="{A4A760CD-F5F5-543C-8254-3089260072B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508628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3e3b531278_0_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3e3b531278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3e3b53154b_0_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3e3b53154b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24d63c5722_1_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24d63c5722_1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3e3b53154b_0_6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 name="Google Shape;239;g3e3b53154b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1fb47f446d_0_7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 name="Google Shape;246;g1fb47f446d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3e3b53154b_0_20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3e3b53154b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24d63c5722_1_7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1" name="Google Shape;261;g24d63c5722_1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24d63c5722_1_8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 name="Google Shape;276;g24d63c5722_1_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a:extLst>
            <a:ext uri="{FF2B5EF4-FFF2-40B4-BE49-F238E27FC236}">
              <a16:creationId xmlns:a16="http://schemas.microsoft.com/office/drawing/2014/main" id="{CD9246F4-C9E1-BD36-53D1-026FA449B382}"/>
            </a:ext>
          </a:extLst>
        </p:cNvPr>
        <p:cNvGrpSpPr/>
        <p:nvPr/>
      </p:nvGrpSpPr>
      <p:grpSpPr>
        <a:xfrm>
          <a:off x="0" y="0"/>
          <a:ext cx="0" cy="0"/>
          <a:chOff x="0" y="0"/>
          <a:chExt cx="0" cy="0"/>
        </a:xfrm>
      </p:grpSpPr>
      <p:sp>
        <p:nvSpPr>
          <p:cNvPr id="275" name="Google Shape;275;g24d63c5722_1_82:notes">
            <a:extLst>
              <a:ext uri="{FF2B5EF4-FFF2-40B4-BE49-F238E27FC236}">
                <a16:creationId xmlns:a16="http://schemas.microsoft.com/office/drawing/2014/main" id="{06516C4D-4C0C-03AE-6AA9-32E2994ED4A1}"/>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 name="Google Shape;276;g24d63c5722_1_82:notes">
            <a:extLst>
              <a:ext uri="{FF2B5EF4-FFF2-40B4-BE49-F238E27FC236}">
                <a16:creationId xmlns:a16="http://schemas.microsoft.com/office/drawing/2014/main" id="{B5121953-F03B-C52F-34C0-FE8B5951E6D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162531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24d63c5722_1_6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 name="Google Shape;282;g24d63c5722_1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3e3b53154b_0_10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3e3b53154b_0_1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243051799c_0_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243051799c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3e3b53154b_0_1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 name="Google Shape;294;g3e3b53154b_0_1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24d63c5722_1_10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1" name="Google Shape;301;g24d63c5722_1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24d63c5722_1_10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24d63c5722_1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24d63c5722_1_9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4" name="Google Shape;314;g24d63c5722_1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24d63c5722_1_1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 name="Google Shape;321;g24d63c5722_1_1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3e3b53154b_0_1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8" name="Google Shape;328;g3e3b53154b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24d63c5722_1_1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5" name="Google Shape;335;g24d63c5722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g3723e653ca4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 name="Google Shape;343;g3723e653ca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2f54020b7b3_9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0" name="Google Shape;350;g2f54020b7b3_9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24d63c5722_1_1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 name="Google Shape;364;g24d63c5722_1_1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3e3b53154b_0_16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3e3b53154b_0_1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8d45233c4a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1" name="Google Shape;371;g8d45233c4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g24d63c5722_1_1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9" name="Google Shape;379;g24d63c5722_1_1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g1458b661bbf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7" name="Google Shape;387;g1458b661bb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3e3b53154b_0_16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6" name="Google Shape;396;g3e3b53154b_0_1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243051799c_0_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243051799c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a:extLst>
            <a:ext uri="{FF2B5EF4-FFF2-40B4-BE49-F238E27FC236}">
              <a16:creationId xmlns:a16="http://schemas.microsoft.com/office/drawing/2014/main" id="{7DC6CC92-A25E-A615-986C-600CEDA494C3}"/>
            </a:ext>
          </a:extLst>
        </p:cNvPr>
        <p:cNvGrpSpPr/>
        <p:nvPr/>
      </p:nvGrpSpPr>
      <p:grpSpPr>
        <a:xfrm>
          <a:off x="0" y="0"/>
          <a:ext cx="0" cy="0"/>
          <a:chOff x="0" y="0"/>
          <a:chExt cx="0" cy="0"/>
        </a:xfrm>
      </p:grpSpPr>
      <p:sp>
        <p:nvSpPr>
          <p:cNvPr id="103" name="Google Shape;103;g13ad1903f3a_0_11:notes">
            <a:extLst>
              <a:ext uri="{FF2B5EF4-FFF2-40B4-BE49-F238E27FC236}">
                <a16:creationId xmlns:a16="http://schemas.microsoft.com/office/drawing/2014/main" id="{ECBE4809-A15D-6ABE-6C47-C23C63A194CE}"/>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13ad1903f3a_0_11:notes">
            <a:extLst>
              <a:ext uri="{FF2B5EF4-FFF2-40B4-BE49-F238E27FC236}">
                <a16:creationId xmlns:a16="http://schemas.microsoft.com/office/drawing/2014/main" id="{B2CD27CB-70F3-5D9D-DE2B-F7EBEB05E8F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934736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1fb47f446d_0_7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1fb47f446d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2e8bf9ca8f4_1_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2e8bf9ca8f4_1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3edc3c20491_0_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3edc3c20491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992767"/>
            <a:ext cx="8520600" cy="27369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3778833"/>
            <a:ext cx="8520600" cy="10569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474833"/>
            <a:ext cx="8520600" cy="26181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4202967"/>
            <a:ext cx="8520600" cy="17343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867800"/>
            <a:ext cx="8520600" cy="11223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740800"/>
            <a:ext cx="2808000" cy="1007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852800"/>
            <a:ext cx="2808000" cy="42393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600200"/>
            <a:ext cx="6367800" cy="54543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644233"/>
            <a:ext cx="40452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3737433"/>
            <a:ext cx="4045200" cy="16467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965433"/>
            <a:ext cx="3837000" cy="49269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5640767"/>
            <a:ext cx="5998800" cy="8067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fns-prod.azureedge.us/sites/default/files/resource-files/CACFPworksheetGrainsOzEq%20.pdf"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hyperlink" Target="https://fns-prod.azureedge.us/sites/default/files/resource-files/CACFPWorksheetGrainBasedDesserts.pdf"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https://fns-prod.azureedge.us/sites/default/files/resource-files/CACFP_OfferingWater.pdf"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hyperlink" Target="https://secureservercdn.net/45.40.150.54/s39.c88.myftpupload.com/wp-content/uploads/2020/07/signin-outrecord.pdf" TargetMode="External"/><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secureservercdn.net/45.40.150.54/s39.c88.myftpupload.com/wp-content/uploads/2020/07/Parent-Guardian-Declining-Providers-Infant-Formula.pdf"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hyperlink" Target="https://www.fns.usda.gov/wic" TargetMode="External"/><Relationship Id="rId7" Type="http://schemas.openxmlformats.org/officeDocument/2006/relationships/image" Target="../media/image42.png"/><Relationship Id="rId2" Type="http://schemas.openxmlformats.org/officeDocument/2006/relationships/notesSlide" Target="../notesSlides/notesSlide42.xml"/><Relationship Id="rId1" Type="http://schemas.openxmlformats.org/officeDocument/2006/relationships/slideLayout" Target="../slideLayouts/slideLayout3.xml"/><Relationship Id="rId6" Type="http://schemas.openxmlformats.org/officeDocument/2006/relationships/image" Target="../media/image41.png"/><Relationship Id="rId5" Type="http://schemas.openxmlformats.org/officeDocument/2006/relationships/hyperlink" Target="https://rrnetwork.org/" TargetMode="External"/><Relationship Id="rId4" Type="http://schemas.openxmlformats.org/officeDocument/2006/relationships/hyperlink" Target="https://www.cdss.ca.gov/inforesources/child-care-licensing/resources-for-providers"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s://www.classmarker.com/online-test/start/?quiz=rmx6a73d6e3f12b3" TargetMode="External"/><Relationship Id="rId2" Type="http://schemas.openxmlformats.org/officeDocument/2006/relationships/notesSlide" Target="../notesSlides/notesSlide43.xml"/><Relationship Id="rId1" Type="http://schemas.openxmlformats.org/officeDocument/2006/relationships/slideLayout" Target="../slideLayouts/slideLayout3.xml"/><Relationship Id="rId4" Type="http://schemas.openxmlformats.org/officeDocument/2006/relationships/image" Target="../media/image44.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5" name="Google Shape;55;p13"/>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a:t>
            </a:fld>
            <a:endParaRPr/>
          </a:p>
        </p:txBody>
      </p:sp>
      <p:sp>
        <p:nvSpPr>
          <p:cNvPr id="56" name="Google Shape;56;p13"/>
          <p:cNvSpPr txBox="1"/>
          <p:nvPr/>
        </p:nvSpPr>
        <p:spPr>
          <a:xfrm>
            <a:off x="0" y="-1"/>
            <a:ext cx="9144000" cy="1750219"/>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4000" dirty="0">
                <a:solidFill>
                  <a:schemeClr val="lt1"/>
                </a:solidFill>
                <a:latin typeface="Comfortaa SemiBold"/>
                <a:ea typeface="Comfortaa SemiBold"/>
                <a:cs typeface="Comfortaa SemiBold"/>
                <a:sym typeface="Comfortaa SemiBold"/>
              </a:rPr>
              <a:t>Angels Child Care Food Program</a:t>
            </a:r>
            <a:endParaRPr sz="4000" dirty="0">
              <a:solidFill>
                <a:schemeClr val="lt1"/>
              </a:solidFill>
              <a:latin typeface="Comfortaa SemiBold"/>
              <a:ea typeface="Comfortaa SemiBold"/>
              <a:cs typeface="Comfortaa SemiBold"/>
              <a:sym typeface="Comfortaa SemiBold"/>
            </a:endParaRPr>
          </a:p>
          <a:p>
            <a:pPr marL="0" lvl="0" indent="0" algn="ctr" rtl="0">
              <a:lnSpc>
                <a:spcPct val="115000"/>
              </a:lnSpc>
              <a:spcBef>
                <a:spcPts val="0"/>
              </a:spcBef>
              <a:spcAft>
                <a:spcPts val="0"/>
              </a:spcAft>
              <a:buClr>
                <a:schemeClr val="dk1"/>
              </a:buClr>
              <a:buSzPts val="1100"/>
              <a:buFont typeface="Arial"/>
              <a:buNone/>
            </a:pPr>
            <a:r>
              <a:rPr lang="en" sz="4000" dirty="0">
                <a:solidFill>
                  <a:schemeClr val="lt1"/>
                </a:solidFill>
                <a:latin typeface="Comfortaa SemiBold"/>
                <a:ea typeface="Comfortaa SemiBold"/>
                <a:cs typeface="Comfortaa SemiBold"/>
                <a:sym typeface="Comfortaa SemiBold"/>
              </a:rPr>
              <a:t>2026 Training</a:t>
            </a:r>
            <a:endParaRPr sz="4000" dirty="0">
              <a:solidFill>
                <a:schemeClr val="lt1"/>
              </a:solidFill>
              <a:latin typeface="Comfortaa SemiBold"/>
              <a:ea typeface="Comfortaa SemiBold"/>
              <a:cs typeface="Comfortaa SemiBold"/>
              <a:sym typeface="Comfortaa SemiBold"/>
            </a:endParaRPr>
          </a:p>
        </p:txBody>
      </p:sp>
      <p:pic>
        <p:nvPicPr>
          <p:cNvPr id="3" name="Picture 2">
            <a:extLst>
              <a:ext uri="{FF2B5EF4-FFF2-40B4-BE49-F238E27FC236}">
                <a16:creationId xmlns:a16="http://schemas.microsoft.com/office/drawing/2014/main" id="{0D10753D-1F6A-A82E-B750-515968B349AC}"/>
              </a:ext>
            </a:extLst>
          </p:cNvPr>
          <p:cNvPicPr>
            <a:picLocks noChangeAspect="1"/>
          </p:cNvPicPr>
          <p:nvPr/>
        </p:nvPicPr>
        <p:blipFill>
          <a:blip r:embed="rId3"/>
          <a:stretch>
            <a:fillRect/>
          </a:stretch>
        </p:blipFill>
        <p:spPr>
          <a:xfrm>
            <a:off x="0" y="1750219"/>
            <a:ext cx="9144000" cy="510778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3"/>
          <p:cNvSpPr txBox="1"/>
          <p:nvPr/>
        </p:nvSpPr>
        <p:spPr>
          <a:xfrm>
            <a:off x="-11100" y="0"/>
            <a:ext cx="9166200" cy="6858000"/>
          </a:xfrm>
          <a:prstGeom prst="rect">
            <a:avLst/>
          </a:prstGeom>
          <a:solidFill>
            <a:srgbClr val="93C47D"/>
          </a:solidFill>
          <a:ln>
            <a:noFill/>
          </a:ln>
        </p:spPr>
        <p:txBody>
          <a:bodyPr spcFirstLastPara="1" wrap="square" lIns="91425" tIns="91425" rIns="91425" bIns="91425" anchor="t" anchorCtr="0">
            <a:noAutofit/>
          </a:bodyPr>
          <a:lstStyle/>
          <a:p>
            <a:pPr lvl="0" algn="ctr">
              <a:lnSpc>
                <a:spcPct val="200000"/>
              </a:lnSpc>
              <a:buClr>
                <a:schemeClr val="dk1"/>
              </a:buClr>
              <a:buSzPts val="1100"/>
            </a:pPr>
            <a:r>
              <a:rPr lang="en-US" sz="3000">
                <a:solidFill>
                  <a:schemeClr val="lt1"/>
                </a:solidFill>
                <a:latin typeface="Comfortaa"/>
                <a:ea typeface="Comfortaa"/>
                <a:cs typeface="Comfortaa"/>
                <a:sym typeface="Comfortaa"/>
              </a:rPr>
              <a:t>Vegetables and Fruits</a:t>
            </a:r>
            <a:endParaRPr lang="en-US" sz="3000" dirty="0">
              <a:latin typeface="Comfortaa"/>
              <a:ea typeface="Comfortaa"/>
              <a:cs typeface="Comfortaa"/>
              <a:sym typeface="Comfortaa"/>
            </a:endParaRPr>
          </a:p>
        </p:txBody>
      </p:sp>
      <p:pic>
        <p:nvPicPr>
          <p:cNvPr id="4" name="Picture 3">
            <a:extLst>
              <a:ext uri="{FF2B5EF4-FFF2-40B4-BE49-F238E27FC236}">
                <a16:creationId xmlns:a16="http://schemas.microsoft.com/office/drawing/2014/main" id="{4BFAF0A5-1B4F-EA85-F14E-C0592080603F}"/>
              </a:ext>
            </a:extLst>
          </p:cNvPr>
          <p:cNvPicPr>
            <a:picLocks noChangeAspect="1"/>
          </p:cNvPicPr>
          <p:nvPr/>
        </p:nvPicPr>
        <p:blipFill>
          <a:blip r:embed="rId3"/>
          <a:stretch>
            <a:fillRect/>
          </a:stretch>
        </p:blipFill>
        <p:spPr>
          <a:xfrm>
            <a:off x="11100" y="1106603"/>
            <a:ext cx="9144000" cy="5107781"/>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a:extLst>
            <a:ext uri="{FF2B5EF4-FFF2-40B4-BE49-F238E27FC236}">
              <a16:creationId xmlns:a16="http://schemas.microsoft.com/office/drawing/2014/main" id="{2A8F2A80-51BF-716C-25F2-6FC091FF5830}"/>
            </a:ext>
          </a:extLst>
        </p:cNvPr>
        <p:cNvGrpSpPr/>
        <p:nvPr/>
      </p:nvGrpSpPr>
      <p:grpSpPr>
        <a:xfrm>
          <a:off x="0" y="0"/>
          <a:ext cx="0" cy="0"/>
          <a:chOff x="0" y="0"/>
          <a:chExt cx="0" cy="0"/>
        </a:xfrm>
      </p:grpSpPr>
      <p:sp>
        <p:nvSpPr>
          <p:cNvPr id="149" name="Google Shape;149;p24">
            <a:extLst>
              <a:ext uri="{FF2B5EF4-FFF2-40B4-BE49-F238E27FC236}">
                <a16:creationId xmlns:a16="http://schemas.microsoft.com/office/drawing/2014/main" id="{C61869FB-8676-DA35-2AFA-A1F48F10E0FC}"/>
              </a:ext>
            </a:extLst>
          </p:cNvPr>
          <p:cNvSpPr txBox="1"/>
          <p:nvPr/>
        </p:nvSpPr>
        <p:spPr>
          <a:xfrm>
            <a:off x="-11100" y="0"/>
            <a:ext cx="9166200" cy="68580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4000" dirty="0">
                <a:solidFill>
                  <a:srgbClr val="FFFFFF"/>
                </a:solidFill>
                <a:latin typeface="Salsa" panose="020B0604020202020204" charset="0"/>
                <a:ea typeface="Comfortaa"/>
                <a:cs typeface="Comfortaa"/>
                <a:sym typeface="Comfortaa"/>
              </a:rPr>
              <a:t>Mistakes often made </a:t>
            </a:r>
            <a:endParaRPr sz="4000" dirty="0">
              <a:solidFill>
                <a:srgbClr val="FFFFFF"/>
              </a:solidFill>
              <a:latin typeface="Salsa" panose="020B0604020202020204" charset="0"/>
              <a:ea typeface="Comfortaa"/>
              <a:cs typeface="Comfortaa"/>
              <a:sym typeface="Comfortaa"/>
            </a:endParaRPr>
          </a:p>
          <a:p>
            <a:pPr marL="0" lvl="0" indent="0" algn="ctr" rtl="0">
              <a:lnSpc>
                <a:spcPct val="100000"/>
              </a:lnSpc>
              <a:spcBef>
                <a:spcPts val="0"/>
              </a:spcBef>
              <a:spcAft>
                <a:spcPts val="0"/>
              </a:spcAft>
              <a:buNone/>
            </a:pPr>
            <a:endParaRPr lang="en-US" sz="2400" dirty="0">
              <a:solidFill>
                <a:srgbClr val="FFFFFF"/>
              </a:solidFill>
              <a:latin typeface="Salsa"/>
              <a:ea typeface="Salsa"/>
              <a:cs typeface="Salsa"/>
              <a:sym typeface="Salsa"/>
            </a:endParaRPr>
          </a:p>
          <a:p>
            <a:pPr marL="0" lvl="0" indent="0" algn="l" rtl="0">
              <a:spcBef>
                <a:spcPts val="0"/>
              </a:spcBef>
              <a:spcAft>
                <a:spcPts val="0"/>
              </a:spcAft>
              <a:buNone/>
            </a:pPr>
            <a:endParaRPr lang="en-US" sz="1200" dirty="0"/>
          </a:p>
        </p:txBody>
      </p:sp>
      <p:sp>
        <p:nvSpPr>
          <p:cNvPr id="150" name="Google Shape;150;p24">
            <a:extLst>
              <a:ext uri="{FF2B5EF4-FFF2-40B4-BE49-F238E27FC236}">
                <a16:creationId xmlns:a16="http://schemas.microsoft.com/office/drawing/2014/main" id="{71CBD19F-4C36-9F85-86B6-6DFFA9107525}"/>
              </a:ext>
            </a:extLst>
          </p:cNvPr>
          <p:cNvSpPr txBox="1"/>
          <p:nvPr/>
        </p:nvSpPr>
        <p:spPr>
          <a:xfrm>
            <a:off x="2897325" y="3550950"/>
            <a:ext cx="58500" cy="409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pic>
        <p:nvPicPr>
          <p:cNvPr id="3" name="Picture 2">
            <a:extLst>
              <a:ext uri="{FF2B5EF4-FFF2-40B4-BE49-F238E27FC236}">
                <a16:creationId xmlns:a16="http://schemas.microsoft.com/office/drawing/2014/main" id="{89C2348B-854C-401A-6001-D851825363F7}"/>
              </a:ext>
            </a:extLst>
          </p:cNvPr>
          <p:cNvPicPr>
            <a:picLocks noChangeAspect="1"/>
          </p:cNvPicPr>
          <p:nvPr/>
        </p:nvPicPr>
        <p:blipFill>
          <a:blip r:embed="rId3"/>
          <a:srcRect l="6425" r="6425"/>
          <a:stretch>
            <a:fillRect/>
          </a:stretch>
        </p:blipFill>
        <p:spPr>
          <a:xfrm>
            <a:off x="11100" y="997059"/>
            <a:ext cx="9144000" cy="5860941"/>
          </a:xfrm>
          <a:prstGeom prst="rect">
            <a:avLst/>
          </a:prstGeom>
        </p:spPr>
      </p:pic>
    </p:spTree>
    <p:extLst>
      <p:ext uri="{BB962C8B-B14F-4D97-AF65-F5344CB8AC3E}">
        <p14:creationId xmlns:p14="http://schemas.microsoft.com/office/powerpoint/2010/main" val="3101474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25"/>
          <p:cNvSpPr txBox="1"/>
          <p:nvPr/>
        </p:nvSpPr>
        <p:spPr>
          <a:xfrm>
            <a:off x="-11100" y="0"/>
            <a:ext cx="9166200" cy="68580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4000">
                <a:solidFill>
                  <a:schemeClr val="lt1"/>
                </a:solidFill>
                <a:latin typeface="Comfortaa"/>
                <a:ea typeface="Comfortaa"/>
                <a:cs typeface="Comfortaa"/>
                <a:sym typeface="Comfortaa"/>
              </a:rPr>
              <a:t>Decoding a Whole Grain</a:t>
            </a:r>
            <a:endParaRPr sz="4000">
              <a:solidFill>
                <a:schemeClr val="lt1"/>
              </a:solidFill>
              <a:latin typeface="Comfortaa"/>
              <a:ea typeface="Comfortaa"/>
              <a:cs typeface="Comfortaa"/>
              <a:sym typeface="Comfortaa"/>
            </a:endParaRPr>
          </a:p>
        </p:txBody>
      </p:sp>
      <p:pic>
        <p:nvPicPr>
          <p:cNvPr id="3" name="Picture 2">
            <a:extLst>
              <a:ext uri="{FF2B5EF4-FFF2-40B4-BE49-F238E27FC236}">
                <a16:creationId xmlns:a16="http://schemas.microsoft.com/office/drawing/2014/main" id="{4EB76503-6D20-7A45-AE3A-C9A5D169DDA4}"/>
              </a:ext>
            </a:extLst>
          </p:cNvPr>
          <p:cNvPicPr>
            <a:picLocks noChangeAspect="1"/>
          </p:cNvPicPr>
          <p:nvPr/>
        </p:nvPicPr>
        <p:blipFill>
          <a:blip r:embed="rId3"/>
          <a:stretch>
            <a:fillRect/>
          </a:stretch>
        </p:blipFill>
        <p:spPr>
          <a:xfrm>
            <a:off x="-11100" y="1176051"/>
            <a:ext cx="9144000" cy="5107781"/>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27"/>
          <p:cNvSpPr txBox="1"/>
          <p:nvPr/>
        </p:nvSpPr>
        <p:spPr>
          <a:xfrm>
            <a:off x="-11100" y="0"/>
            <a:ext cx="9166200" cy="68580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spcBef>
                <a:spcPts val="0"/>
              </a:spcBef>
              <a:spcAft>
                <a:spcPts val="0"/>
              </a:spcAft>
              <a:buClr>
                <a:srgbClr val="000000"/>
              </a:buClr>
              <a:buSzPts val="1100"/>
              <a:buFont typeface="Arial"/>
              <a:buNone/>
            </a:pPr>
            <a:r>
              <a:rPr lang="en" sz="5000">
                <a:solidFill>
                  <a:schemeClr val="lt1"/>
                </a:solidFill>
                <a:latin typeface="Comfortaa"/>
                <a:ea typeface="Comfortaa"/>
                <a:cs typeface="Comfortaa"/>
                <a:sym typeface="Comfortaa"/>
              </a:rPr>
              <a:t>Claiming Whole Grains</a:t>
            </a:r>
            <a:endParaRPr sz="5000">
              <a:solidFill>
                <a:schemeClr val="lt1"/>
              </a:solidFill>
              <a:latin typeface="Comfortaa"/>
              <a:ea typeface="Comfortaa"/>
              <a:cs typeface="Comfortaa"/>
              <a:sym typeface="Comfortaa"/>
            </a:endParaRPr>
          </a:p>
        </p:txBody>
      </p:sp>
      <p:pic>
        <p:nvPicPr>
          <p:cNvPr id="171" name="Google Shape;171;p27"/>
          <p:cNvPicPr preferRelativeResize="0"/>
          <p:nvPr/>
        </p:nvPicPr>
        <p:blipFill>
          <a:blip r:embed="rId3">
            <a:alphaModFix/>
          </a:blip>
          <a:stretch>
            <a:fillRect/>
          </a:stretch>
        </p:blipFill>
        <p:spPr>
          <a:xfrm>
            <a:off x="1650732" y="2403125"/>
            <a:ext cx="5624409" cy="4075500"/>
          </a:xfrm>
          <a:prstGeom prst="rect">
            <a:avLst/>
          </a:prstGeom>
          <a:noFill/>
          <a:ln>
            <a:noFill/>
          </a:ln>
          <a:effectLst>
            <a:outerShdw blurRad="57150" dist="19050" dir="5400000" algn="bl" rotWithShape="0">
              <a:srgbClr val="000000">
                <a:alpha val="50000"/>
              </a:srgbClr>
            </a:outerShdw>
          </a:effectLst>
        </p:spPr>
      </p:pic>
      <p:sp>
        <p:nvSpPr>
          <p:cNvPr id="172" name="Google Shape;172;p27"/>
          <p:cNvSpPr/>
          <p:nvPr/>
        </p:nvSpPr>
        <p:spPr>
          <a:xfrm>
            <a:off x="5376225" y="4106625"/>
            <a:ext cx="1141500" cy="983400"/>
          </a:xfrm>
          <a:prstGeom prst="left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7"/>
          <p:cNvSpPr/>
          <p:nvPr/>
        </p:nvSpPr>
        <p:spPr>
          <a:xfrm>
            <a:off x="5571525" y="4444575"/>
            <a:ext cx="946200" cy="307500"/>
          </a:xfrm>
          <a:prstGeom prst="flowChartAlternateProcess">
            <a:avLst/>
          </a:pr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600"/>
              <a:t>YES Only when Whole Wheat/Grain Served</a:t>
            </a:r>
            <a:endParaRPr sz="600"/>
          </a:p>
        </p:txBody>
      </p:sp>
      <p:sp>
        <p:nvSpPr>
          <p:cNvPr id="170" name="Google Shape;170;p27"/>
          <p:cNvSpPr txBox="1"/>
          <p:nvPr/>
        </p:nvSpPr>
        <p:spPr>
          <a:xfrm>
            <a:off x="166800" y="993523"/>
            <a:ext cx="8810400" cy="1115705"/>
          </a:xfrm>
          <a:prstGeom prst="rect">
            <a:avLst/>
          </a:prstGeom>
          <a:solidFill>
            <a:schemeClr val="accent4">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3000" dirty="0">
                <a:latin typeface="Salsa" panose="020B0604020202020204" charset="0"/>
              </a:rPr>
              <a:t>CACFP Requires that whole grain/wheat be claimed at least once a day.</a:t>
            </a:r>
            <a:endParaRPr sz="3000" dirty="0">
              <a:latin typeface="Salsa" panose="020B0604020202020204" charset="0"/>
            </a:endParaRPr>
          </a:p>
          <a:p>
            <a:pPr marL="0" lvl="0" indent="0" algn="l" rtl="0">
              <a:lnSpc>
                <a:spcPct val="100000"/>
              </a:lnSpc>
              <a:spcBef>
                <a:spcPts val="0"/>
              </a:spcBef>
              <a:spcAft>
                <a:spcPts val="0"/>
              </a:spcAft>
              <a:buNone/>
            </a:pPr>
            <a:endParaRPr sz="1800" dirty="0">
              <a:latin typeface="Salsa"/>
              <a:ea typeface="Salsa"/>
              <a:cs typeface="Salsa"/>
              <a:sym typeface="Salsa"/>
            </a:endParaRPr>
          </a:p>
          <a:p>
            <a:pPr marL="0" lvl="0" indent="0" algn="ctr" rtl="0">
              <a:lnSpc>
                <a:spcPct val="100000"/>
              </a:lnSpc>
              <a:spcBef>
                <a:spcPts val="0"/>
              </a:spcBef>
              <a:spcAft>
                <a:spcPts val="0"/>
              </a:spcAft>
              <a:buNone/>
            </a:pPr>
            <a:endParaRPr sz="1800" u="sng" dirty="0">
              <a:latin typeface="Salsa"/>
              <a:ea typeface="Salsa"/>
              <a:cs typeface="Salsa"/>
              <a:sym typeface="Salsa"/>
            </a:endParaRPr>
          </a:p>
          <a:p>
            <a:pPr marL="0" lvl="0" indent="0" algn="ctr" rtl="0">
              <a:lnSpc>
                <a:spcPct val="115000"/>
              </a:lnSpc>
              <a:spcBef>
                <a:spcPts val="0"/>
              </a:spcBef>
              <a:spcAft>
                <a:spcPts val="0"/>
              </a:spcAft>
              <a:buNone/>
            </a:pPr>
            <a:endParaRPr sz="1800" u="sng" dirty="0">
              <a:latin typeface="Salsa"/>
              <a:ea typeface="Salsa"/>
              <a:cs typeface="Salsa"/>
              <a:sym typeface="Salsa"/>
            </a:endParaRPr>
          </a:p>
          <a:p>
            <a:pPr marL="0" lvl="0" indent="0" algn="l" rtl="0">
              <a:lnSpc>
                <a:spcPct val="115000"/>
              </a:lnSpc>
              <a:spcBef>
                <a:spcPts val="0"/>
              </a:spcBef>
              <a:spcAft>
                <a:spcPts val="0"/>
              </a:spcAft>
              <a:buNone/>
            </a:pPr>
            <a:endParaRPr sz="2400" dirty="0">
              <a:latin typeface="Salsa"/>
              <a:ea typeface="Salsa"/>
              <a:cs typeface="Salsa"/>
              <a:sym typeface="Salsa"/>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28"/>
          <p:cNvSpPr txBox="1"/>
          <p:nvPr/>
        </p:nvSpPr>
        <p:spPr>
          <a:xfrm>
            <a:off x="-11100" y="0"/>
            <a:ext cx="9166200" cy="7293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3600" dirty="0">
                <a:solidFill>
                  <a:schemeClr val="lt1"/>
                </a:solidFill>
                <a:latin typeface="Comfortaa"/>
                <a:ea typeface="Comfortaa"/>
                <a:cs typeface="Comfortaa"/>
                <a:sym typeface="Comfortaa"/>
              </a:rPr>
              <a:t>Whole Grain Shopping List</a:t>
            </a:r>
            <a:endParaRPr dirty="0">
              <a:latin typeface="Comfortaa"/>
              <a:ea typeface="Comfortaa"/>
              <a:cs typeface="Comfortaa"/>
              <a:sym typeface="Comfortaa"/>
            </a:endParaRPr>
          </a:p>
        </p:txBody>
      </p:sp>
      <p:pic>
        <p:nvPicPr>
          <p:cNvPr id="3" name="Picture 2">
            <a:extLst>
              <a:ext uri="{FF2B5EF4-FFF2-40B4-BE49-F238E27FC236}">
                <a16:creationId xmlns:a16="http://schemas.microsoft.com/office/drawing/2014/main" id="{1755A1B5-08D9-89B8-7936-26426AB6BFF3}"/>
              </a:ext>
            </a:extLst>
          </p:cNvPr>
          <p:cNvPicPr>
            <a:picLocks noChangeAspect="1"/>
          </p:cNvPicPr>
          <p:nvPr/>
        </p:nvPicPr>
        <p:blipFill>
          <a:blip r:embed="rId3"/>
          <a:stretch>
            <a:fillRect/>
          </a:stretch>
        </p:blipFill>
        <p:spPr>
          <a:xfrm>
            <a:off x="-11100" y="729300"/>
            <a:ext cx="9144000" cy="6456164"/>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29"/>
          <p:cNvSpPr txBox="1"/>
          <p:nvPr/>
        </p:nvSpPr>
        <p:spPr>
          <a:xfrm>
            <a:off x="-11100" y="0"/>
            <a:ext cx="9166200" cy="9369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3600" dirty="0">
                <a:solidFill>
                  <a:schemeClr val="lt1"/>
                </a:solidFill>
                <a:latin typeface="Comfortaa"/>
                <a:ea typeface="Comfortaa"/>
                <a:cs typeface="Comfortaa"/>
                <a:sym typeface="Comfortaa"/>
              </a:rPr>
              <a:t>Using Ounce Equivalents for Grains</a:t>
            </a:r>
            <a:endParaRPr dirty="0">
              <a:latin typeface="Comfortaa"/>
              <a:ea typeface="Comfortaa"/>
              <a:cs typeface="Comfortaa"/>
              <a:sym typeface="Comfortaa"/>
            </a:endParaRPr>
          </a:p>
        </p:txBody>
      </p:sp>
      <p:sp>
        <p:nvSpPr>
          <p:cNvPr id="186" name="Google Shape;186;p29"/>
          <p:cNvSpPr txBox="1"/>
          <p:nvPr/>
        </p:nvSpPr>
        <p:spPr>
          <a:xfrm>
            <a:off x="583625" y="6482650"/>
            <a:ext cx="8127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dirty="0">
                <a:solidFill>
                  <a:schemeClr val="hlink"/>
                </a:solidFill>
                <a:hlinkClick r:id="rId3"/>
              </a:rPr>
              <a:t>https://fns-prod.azureedge.us/sites/default/files/resource-files/CACFPworksheetGrainsOzEq%20.pdf</a:t>
            </a:r>
            <a:endParaRPr dirty="0"/>
          </a:p>
        </p:txBody>
      </p:sp>
      <p:pic>
        <p:nvPicPr>
          <p:cNvPr id="5" name="Picture 4">
            <a:extLst>
              <a:ext uri="{FF2B5EF4-FFF2-40B4-BE49-F238E27FC236}">
                <a16:creationId xmlns:a16="http://schemas.microsoft.com/office/drawing/2014/main" id="{9EA354BB-F5D9-C2A0-9F35-7D6EDA074E31}"/>
              </a:ext>
            </a:extLst>
          </p:cNvPr>
          <p:cNvPicPr>
            <a:picLocks noChangeAspect="1"/>
          </p:cNvPicPr>
          <p:nvPr/>
        </p:nvPicPr>
        <p:blipFill>
          <a:blip r:embed="rId4"/>
          <a:srcRect l="3391" r="3391"/>
          <a:stretch>
            <a:fillRect/>
          </a:stretch>
        </p:blipFill>
        <p:spPr>
          <a:xfrm>
            <a:off x="11100" y="936900"/>
            <a:ext cx="9144000" cy="5479392"/>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30"/>
          <p:cNvSpPr txBox="1"/>
          <p:nvPr/>
        </p:nvSpPr>
        <p:spPr>
          <a:xfrm>
            <a:off x="-11100" y="0"/>
            <a:ext cx="9166200" cy="9540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3600" dirty="0">
                <a:solidFill>
                  <a:schemeClr val="lt1"/>
                </a:solidFill>
                <a:latin typeface="Salsa" panose="020B0604020202020204" charset="0"/>
                <a:ea typeface="Comfortaa"/>
                <a:cs typeface="Comfortaa"/>
                <a:sym typeface="Comfortaa"/>
              </a:rPr>
              <a:t>What are Grain-Based Desserts</a:t>
            </a:r>
            <a:endParaRPr dirty="0">
              <a:latin typeface="Salsa" panose="020B0604020202020204" charset="0"/>
              <a:ea typeface="Comfortaa"/>
              <a:cs typeface="Comfortaa"/>
              <a:sym typeface="Comfortaa"/>
            </a:endParaRPr>
          </a:p>
        </p:txBody>
      </p:sp>
      <p:pic>
        <p:nvPicPr>
          <p:cNvPr id="193" name="Google Shape;193;p30"/>
          <p:cNvPicPr preferRelativeResize="0"/>
          <p:nvPr/>
        </p:nvPicPr>
        <p:blipFill>
          <a:blip r:embed="rId3">
            <a:alphaModFix/>
          </a:blip>
          <a:stretch>
            <a:fillRect/>
          </a:stretch>
        </p:blipFill>
        <p:spPr>
          <a:xfrm>
            <a:off x="280000" y="1080000"/>
            <a:ext cx="4900000" cy="5163000"/>
          </a:xfrm>
          <a:prstGeom prst="rect">
            <a:avLst/>
          </a:prstGeom>
          <a:noFill/>
          <a:ln>
            <a:noFill/>
          </a:ln>
        </p:spPr>
      </p:pic>
      <p:sp>
        <p:nvSpPr>
          <p:cNvPr id="601" name="Quick Take"/>
          <p:cNvSpPr/>
          <p:nvPr/>
        </p:nvSpPr>
        <p:spPr>
          <a:xfrm>
            <a:off x="5400000" y="1080000"/>
            <a:ext cx="3450000" cy="4300000"/>
          </a:xfrm>
          <a:prstGeom prst="roundRect">
            <a:avLst>
              <a:gd name="adj" fmla="val 6000"/>
            </a:avLst>
          </a:prstGeom>
          <a:solidFill>
            <a:srgbClr val="6AA84F"/>
          </a:solidFill>
          <a:ln>
            <a:noFill/>
          </a:ln>
        </p:spPr>
        <p:txBody>
          <a:bodyPr spcFirstLastPara="1" wrap="square" lIns="228600" tIns="228600" rIns="228600" bIns="228600" anchor="t">
            <a:noAutofit/>
          </a:bodyPr>
          <a:lstStyle/>
          <a:p>
            <a:pPr marL="0" indent="0" algn="l">
              <a:spcBef>
                <a:spcPts val="600"/>
              </a:spcBef>
              <a:buNone/>
            </a:pPr>
            <a:r>
              <a:rPr lang="en" sz="2000" b="1">
                <a:solidFill>
                  <a:srgbClr val="FFFFFF"/>
                </a:solidFill>
                <a:latin typeface="Arial"/>
                <a:ea typeface="Arial"/>
                <a:cs typeface="Arial"/>
                <a:sym typeface="Arial"/>
              </a:rPr>
              <a:t>Quick Take</a:t>
            </a:r>
          </a:p>
          <a:p>
            <a:pPr marL="0" indent="0" algn="l">
              <a:spcBef>
                <a:spcPts val="600"/>
              </a:spcBef>
              <a:buNone/>
            </a:pPr>
            <a:r>
              <a:rPr lang="en" sz="1200" b="0">
                <a:solidFill>
                  <a:srgbClr val="FFFFFF"/>
                </a:solidFill>
                <a:latin typeface="Arial"/>
                <a:ea typeface="Arial"/>
                <a:cs typeface="Arial"/>
                <a:sym typeface="Arial"/>
              </a:rPr>
              <a:t>Since October 1, 2017, grain-based desserts no longer count toward the grain component of a reimbursable meal or snack.</a:t>
            </a:r>
          </a:p>
          <a:p>
            <a:pPr marL="0" indent="0" algn="l">
              <a:spcBef>
                <a:spcPts val="600"/>
              </a:spcBef>
              <a:buNone/>
            </a:pPr>
            <a:r>
              <a:rPr lang="en" sz="1400" b="1">
                <a:solidFill>
                  <a:srgbClr val="FFF2CC"/>
                </a:solidFill>
                <a:latin typeface="Arial"/>
                <a:ea typeface="Arial"/>
                <a:cs typeface="Arial"/>
                <a:sym typeface="Arial"/>
              </a:rPr>
              <a:t>Not creditable</a:t>
            </a:r>
          </a:p>
          <a:p>
            <a:pPr marL="0" indent="0" algn="l">
              <a:spcBef>
                <a:spcPts val="600"/>
              </a:spcBef>
              <a:buNone/>
            </a:pPr>
            <a:r>
              <a:rPr lang="en" sz="1200" b="0">
                <a:solidFill>
                  <a:srgbClr val="FFFFFF"/>
                </a:solidFill>
                <a:latin typeface="Arial"/>
                <a:ea typeface="Arial"/>
                <a:cs typeface="Arial"/>
                <a:sym typeface="Arial"/>
              </a:rPr>
              <a:t>Cakes, cookies, brownies, doughnuts, granola bars, sweet rolls, toaster pastries, and dessert pie crusts.</a:t>
            </a:r>
          </a:p>
          <a:p>
            <a:pPr marL="0" indent="0" algn="l">
              <a:spcBef>
                <a:spcPts val="600"/>
              </a:spcBef>
              <a:buNone/>
            </a:pPr>
            <a:r>
              <a:rPr lang="en" sz="1400" b="1">
                <a:solidFill>
                  <a:srgbClr val="FFF2CC"/>
                </a:solidFill>
                <a:latin typeface="Arial"/>
                <a:ea typeface="Arial"/>
                <a:cs typeface="Arial"/>
                <a:sym typeface="Arial"/>
              </a:rPr>
              <a:t>Still creditable</a:t>
            </a:r>
          </a:p>
          <a:p>
            <a:pPr marL="0" indent="0" algn="l">
              <a:spcBef>
                <a:spcPts val="600"/>
              </a:spcBef>
              <a:buNone/>
            </a:pPr>
            <a:r>
              <a:rPr lang="en" sz="1200" b="0">
                <a:solidFill>
                  <a:srgbClr val="FFFFFF"/>
                </a:solidFill>
                <a:latin typeface="Arial"/>
                <a:ea typeface="Arial"/>
                <a:cs typeface="Arial"/>
                <a:sym typeface="Arial"/>
              </a:rPr>
              <a:t>Quick breads, cornbread, crackers, muffins, pancakes, waffles, French toast, tortillas, and savory versions of biscuits, scones, and pie crusts.</a:t>
            </a:r>
          </a:p>
        </p:txBody>
      </p:sp>
      <p:sp>
        <p:nvSpPr>
          <p:cNvPr id="602" name="Source Link">
            <a:hlinkClick r:id="rId4"/>
          </p:cNvPr>
          <p:cNvSpPr/>
          <p:nvPr/>
        </p:nvSpPr>
        <p:spPr>
          <a:xfrm>
            <a:off x="5400000" y="5560000"/>
            <a:ext cx="3450000" cy="680000"/>
          </a:xfrm>
          <a:prstGeom prst="roundRect">
            <a:avLst>
              <a:gd name="adj" fmla="val 20000"/>
            </a:avLst>
          </a:prstGeom>
          <a:solidFill>
            <a:srgbClr val="93C47D"/>
          </a:solidFill>
          <a:ln>
            <a:noFill/>
          </a:ln>
        </p:spPr>
        <p:txBody>
          <a:bodyPr spcFirstLastPara="1" wrap="square" lIns="137160" tIns="91440" rIns="137160" bIns="91440" anchor="ctr">
            <a:noAutofit/>
          </a:bodyPr>
          <a:lstStyle/>
          <a:p>
            <a:pPr algn="ctr">
              <a:buNone/>
            </a:pPr>
            <a:r>
              <a:rPr lang="en" sz="1200" b="1">
                <a:solidFill>
                  <a:srgbClr val="FFFFFF"/>
                </a:solidFill>
                <a:latin typeface="Arial"/>
                <a:ea typeface="Arial"/>
                <a:cs typeface="Arial"/>
                <a:sym typeface="Arial"/>
              </a:rPr>
              <a:t>USDA Grain-Based Desserts worksheet (PDF)</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31"/>
          <p:cNvSpPr txBox="1"/>
          <p:nvPr/>
        </p:nvSpPr>
        <p:spPr>
          <a:xfrm>
            <a:off x="11100" y="0"/>
            <a:ext cx="9121800" cy="68580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US" sz="3000" dirty="0">
                <a:solidFill>
                  <a:schemeClr val="lt1"/>
                </a:solidFill>
                <a:latin typeface="Salsa" panose="020B0604020202020204" charset="0"/>
                <a:ea typeface="Comfortaa"/>
                <a:cs typeface="Comfortaa"/>
                <a:sym typeface="Comfortaa"/>
              </a:rPr>
              <a:t>Cereals, </a:t>
            </a:r>
            <a:r>
              <a:rPr lang="en-US" sz="3000" b="1" dirty="0">
                <a:solidFill>
                  <a:schemeClr val="lt1"/>
                </a:solidFill>
                <a:latin typeface="Salsa" panose="020B0604020202020204" charset="0"/>
                <a:ea typeface="Comfortaa"/>
                <a:cs typeface="Comfortaa"/>
                <a:sym typeface="Comfortaa"/>
              </a:rPr>
              <a:t>No more than 6 Grams</a:t>
            </a:r>
          </a:p>
          <a:p>
            <a:pPr marL="0" lvl="0" indent="0" algn="ctr" rtl="0">
              <a:spcBef>
                <a:spcPts val="0"/>
              </a:spcBef>
              <a:spcAft>
                <a:spcPts val="0"/>
              </a:spcAft>
              <a:buClr>
                <a:schemeClr val="dk1"/>
              </a:buClr>
              <a:buSzPts val="1100"/>
              <a:buFont typeface="Arial"/>
              <a:buNone/>
            </a:pPr>
            <a:r>
              <a:rPr lang="en-US" sz="3000" dirty="0">
                <a:solidFill>
                  <a:schemeClr val="lt1"/>
                </a:solidFill>
                <a:latin typeface="Salsa" panose="020B0604020202020204" charset="0"/>
                <a:ea typeface="Comfortaa"/>
                <a:cs typeface="Comfortaa"/>
                <a:sym typeface="Comfortaa"/>
              </a:rPr>
              <a:t>Of added Sugar per dry ounce</a:t>
            </a:r>
            <a:endParaRPr sz="3000" dirty="0">
              <a:solidFill>
                <a:schemeClr val="lt1"/>
              </a:solidFill>
              <a:latin typeface="Salsa" panose="020B0604020202020204" charset="0"/>
              <a:ea typeface="Comfortaa"/>
              <a:cs typeface="Comfortaa"/>
              <a:sym typeface="Comfortaa"/>
            </a:endParaRPr>
          </a:p>
          <a:p>
            <a:pPr marL="0" lvl="0" indent="0" algn="l" rtl="0">
              <a:spcBef>
                <a:spcPts val="0"/>
              </a:spcBef>
              <a:spcAft>
                <a:spcPts val="0"/>
              </a:spcAft>
              <a:buNone/>
            </a:pPr>
            <a:endParaRPr dirty="0"/>
          </a:p>
        </p:txBody>
      </p:sp>
      <p:pic>
        <p:nvPicPr>
          <p:cNvPr id="3" name="Picture 2">
            <a:extLst>
              <a:ext uri="{FF2B5EF4-FFF2-40B4-BE49-F238E27FC236}">
                <a16:creationId xmlns:a16="http://schemas.microsoft.com/office/drawing/2014/main" id="{E80A5880-3FD0-210A-2C84-A70A5743D010}"/>
              </a:ext>
            </a:extLst>
          </p:cNvPr>
          <p:cNvPicPr>
            <a:picLocks noChangeAspect="1"/>
          </p:cNvPicPr>
          <p:nvPr/>
        </p:nvPicPr>
        <p:blipFill>
          <a:blip r:embed="rId3"/>
          <a:srcRect b="16534"/>
          <a:stretch>
            <a:fillRect/>
          </a:stretch>
        </p:blipFill>
        <p:spPr>
          <a:xfrm>
            <a:off x="11100" y="1261193"/>
            <a:ext cx="9144000" cy="5000711"/>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32"/>
          <p:cNvSpPr txBox="1"/>
          <p:nvPr/>
        </p:nvSpPr>
        <p:spPr>
          <a:xfrm>
            <a:off x="-11100" y="-26"/>
            <a:ext cx="9166200" cy="6858025"/>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lnSpc>
                <a:spcPct val="100000"/>
              </a:lnSpc>
              <a:spcBef>
                <a:spcPts val="1000"/>
              </a:spcBef>
              <a:spcAft>
                <a:spcPts val="1000"/>
              </a:spcAft>
              <a:buNone/>
            </a:pPr>
            <a:r>
              <a:rPr lang="en" sz="2500" b="1" dirty="0">
                <a:solidFill>
                  <a:srgbClr val="FFFFFF"/>
                </a:solidFill>
                <a:latin typeface="Comfortaa"/>
                <a:ea typeface="Comfortaa"/>
                <a:cs typeface="Comfortaa"/>
                <a:sym typeface="Comfortaa"/>
              </a:rPr>
              <a:t>Guess what else can be served as a Meat Alternate?</a:t>
            </a:r>
            <a:endParaRPr sz="2500" b="1" dirty="0">
              <a:solidFill>
                <a:srgbClr val="FFFFFF"/>
              </a:solidFill>
              <a:latin typeface="Comfortaa"/>
              <a:ea typeface="Comfortaa"/>
              <a:cs typeface="Comfortaa"/>
              <a:sym typeface="Comfortaa"/>
            </a:endParaRPr>
          </a:p>
        </p:txBody>
      </p:sp>
      <p:pic>
        <p:nvPicPr>
          <p:cNvPr id="3" name="Picture 2">
            <a:extLst>
              <a:ext uri="{FF2B5EF4-FFF2-40B4-BE49-F238E27FC236}">
                <a16:creationId xmlns:a16="http://schemas.microsoft.com/office/drawing/2014/main" id="{F10F09B0-3C2E-303F-11F0-EA94A7EFA4A0}"/>
              </a:ext>
            </a:extLst>
          </p:cNvPr>
          <p:cNvPicPr>
            <a:picLocks noChangeAspect="1"/>
          </p:cNvPicPr>
          <p:nvPr/>
        </p:nvPicPr>
        <p:blipFill>
          <a:blip r:embed="rId3"/>
          <a:srcRect b="12688"/>
          <a:stretch>
            <a:fillRect/>
          </a:stretch>
        </p:blipFill>
        <p:spPr>
          <a:xfrm>
            <a:off x="-11101" y="1045653"/>
            <a:ext cx="9144000" cy="532255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5">
          <a:extLst>
            <a:ext uri="{FF2B5EF4-FFF2-40B4-BE49-F238E27FC236}">
              <a16:creationId xmlns:a16="http://schemas.microsoft.com/office/drawing/2014/main" id="{1840D88F-C801-054B-1B05-2A5DB4E82FCB}"/>
            </a:ext>
          </a:extLst>
        </p:cNvPr>
        <p:cNvGrpSpPr/>
        <p:nvPr/>
      </p:nvGrpSpPr>
      <p:grpSpPr>
        <a:xfrm>
          <a:off x="0" y="0"/>
          <a:ext cx="0" cy="0"/>
          <a:chOff x="0" y="0"/>
          <a:chExt cx="0" cy="0"/>
        </a:xfrm>
      </p:grpSpPr>
      <p:sp>
        <p:nvSpPr>
          <p:cNvPr id="206" name="Google Shape;206;p32">
            <a:extLst>
              <a:ext uri="{FF2B5EF4-FFF2-40B4-BE49-F238E27FC236}">
                <a16:creationId xmlns:a16="http://schemas.microsoft.com/office/drawing/2014/main" id="{BB285D2F-5A71-27F3-8FD1-B0860438FD9B}"/>
              </a:ext>
            </a:extLst>
          </p:cNvPr>
          <p:cNvSpPr txBox="1"/>
          <p:nvPr/>
        </p:nvSpPr>
        <p:spPr>
          <a:xfrm>
            <a:off x="-11100" y="-26"/>
            <a:ext cx="9166200" cy="6858025"/>
          </a:xfrm>
          <a:prstGeom prst="rect">
            <a:avLst/>
          </a:prstGeom>
          <a:solidFill>
            <a:srgbClr val="93C47D"/>
          </a:solidFill>
          <a:ln>
            <a:noFill/>
          </a:ln>
        </p:spPr>
        <p:txBody>
          <a:bodyPr spcFirstLastPara="1" wrap="square" lIns="91425" tIns="91425" rIns="91425" bIns="91425" anchor="t" anchorCtr="0">
            <a:noAutofit/>
          </a:bodyPr>
          <a:lstStyle/>
          <a:p>
            <a:pPr algn="ctr">
              <a:spcBef>
                <a:spcPts val="1000"/>
              </a:spcBef>
              <a:spcAft>
                <a:spcPts val="1000"/>
              </a:spcAft>
            </a:pPr>
            <a:r>
              <a:rPr lang="en-US" sz="3000" b="1" dirty="0">
                <a:solidFill>
                  <a:srgbClr val="FFFFFF"/>
                </a:solidFill>
                <a:latin typeface="Salsa" panose="020B0604020202020204" charset="0"/>
                <a:ea typeface="Comfortaa"/>
                <a:cs typeface="Comfortaa"/>
                <a:sym typeface="Comfortaa"/>
              </a:rPr>
              <a:t>Avoid Processed Foods</a:t>
            </a:r>
          </a:p>
          <a:p>
            <a:pPr marL="0" lvl="0" indent="0" algn="ctr" rtl="0">
              <a:lnSpc>
                <a:spcPct val="100000"/>
              </a:lnSpc>
              <a:spcBef>
                <a:spcPts val="1000"/>
              </a:spcBef>
              <a:spcAft>
                <a:spcPts val="1000"/>
              </a:spcAft>
              <a:buNone/>
            </a:pPr>
            <a:endParaRPr sz="2500" b="1" dirty="0">
              <a:solidFill>
                <a:srgbClr val="FFFFFF"/>
              </a:solidFill>
              <a:latin typeface="Comfortaa"/>
              <a:ea typeface="Comfortaa"/>
              <a:cs typeface="Comfortaa"/>
              <a:sym typeface="Comfortaa"/>
            </a:endParaRPr>
          </a:p>
        </p:txBody>
      </p:sp>
      <p:pic>
        <p:nvPicPr>
          <p:cNvPr id="4" name="Picture 3">
            <a:extLst>
              <a:ext uri="{FF2B5EF4-FFF2-40B4-BE49-F238E27FC236}">
                <a16:creationId xmlns:a16="http://schemas.microsoft.com/office/drawing/2014/main" id="{A4686754-9F7C-8785-AC86-4E911A7DB956}"/>
              </a:ext>
            </a:extLst>
          </p:cNvPr>
          <p:cNvPicPr>
            <a:picLocks noChangeAspect="1"/>
          </p:cNvPicPr>
          <p:nvPr/>
        </p:nvPicPr>
        <p:blipFill>
          <a:blip r:embed="rId3"/>
          <a:srcRect b="15480"/>
          <a:stretch>
            <a:fillRect/>
          </a:stretch>
        </p:blipFill>
        <p:spPr>
          <a:xfrm>
            <a:off x="11100" y="836208"/>
            <a:ext cx="9144000" cy="6021791"/>
          </a:xfrm>
          <a:prstGeom prst="rect">
            <a:avLst/>
          </a:prstGeom>
        </p:spPr>
      </p:pic>
    </p:spTree>
    <p:extLst>
      <p:ext uri="{BB962C8B-B14F-4D97-AF65-F5344CB8AC3E}">
        <p14:creationId xmlns:p14="http://schemas.microsoft.com/office/powerpoint/2010/main" val="3208301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4"/>
          <p:cNvSpPr txBox="1"/>
          <p:nvPr/>
        </p:nvSpPr>
        <p:spPr>
          <a:xfrm>
            <a:off x="0" y="0"/>
            <a:ext cx="9144000" cy="1435261"/>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lnSpc>
                <a:spcPct val="80000"/>
              </a:lnSpc>
              <a:spcBef>
                <a:spcPts val="0"/>
              </a:spcBef>
              <a:spcAft>
                <a:spcPts val="0"/>
              </a:spcAft>
              <a:buClr>
                <a:schemeClr val="dk1"/>
              </a:buClr>
              <a:buSzPts val="1100"/>
              <a:buFont typeface="Arial"/>
              <a:buNone/>
            </a:pPr>
            <a:r>
              <a:rPr lang="en" sz="6000">
                <a:solidFill>
                  <a:schemeClr val="lt1"/>
                </a:solidFill>
                <a:latin typeface="Comfortaa"/>
                <a:ea typeface="Comfortaa"/>
                <a:cs typeface="Comfortaa"/>
                <a:sym typeface="Comfortaa"/>
              </a:rPr>
              <a:t>Welcome</a:t>
            </a:r>
            <a:endParaRPr sz="6000">
              <a:solidFill>
                <a:schemeClr val="lt1"/>
              </a:solidFill>
              <a:latin typeface="Comfortaa"/>
              <a:ea typeface="Comfortaa"/>
              <a:cs typeface="Comfortaa"/>
              <a:sym typeface="Comfortaa"/>
            </a:endParaRPr>
          </a:p>
          <a:p>
            <a:pPr marL="0" lvl="0" indent="0" algn="ctr" rtl="0">
              <a:lnSpc>
                <a:spcPct val="80000"/>
              </a:lnSpc>
              <a:spcBef>
                <a:spcPts val="0"/>
              </a:spcBef>
              <a:spcAft>
                <a:spcPts val="0"/>
              </a:spcAft>
              <a:buClr>
                <a:schemeClr val="dk1"/>
              </a:buClr>
              <a:buSzPts val="1100"/>
              <a:buFont typeface="Arial"/>
              <a:buNone/>
            </a:pPr>
            <a:r>
              <a:rPr lang="en" sz="3600">
                <a:solidFill>
                  <a:schemeClr val="lt1"/>
                </a:solidFill>
                <a:latin typeface="Comfortaa"/>
                <a:ea typeface="Comfortaa"/>
                <a:cs typeface="Comfortaa"/>
                <a:sym typeface="Comfortaa"/>
              </a:rPr>
              <a:t>Mandatory Training Topics</a:t>
            </a:r>
            <a:r>
              <a:rPr lang="en" sz="6000">
                <a:solidFill>
                  <a:schemeClr val="lt1"/>
                </a:solidFill>
                <a:latin typeface="Comfortaa"/>
                <a:ea typeface="Comfortaa"/>
                <a:cs typeface="Comfortaa"/>
                <a:sym typeface="Comfortaa"/>
              </a:rPr>
              <a:t> </a:t>
            </a:r>
            <a:endParaRPr sz="6000">
              <a:solidFill>
                <a:schemeClr val="lt1"/>
              </a:solidFill>
              <a:latin typeface="Comfortaa"/>
              <a:ea typeface="Comfortaa"/>
              <a:cs typeface="Comfortaa"/>
              <a:sym typeface="Comfortaa"/>
            </a:endParaRPr>
          </a:p>
          <a:p>
            <a:pPr marL="0" lvl="0" indent="0" algn="l" rtl="0">
              <a:spcBef>
                <a:spcPts val="0"/>
              </a:spcBef>
              <a:spcAft>
                <a:spcPts val="0"/>
              </a:spcAft>
              <a:buNone/>
            </a:pPr>
            <a:endParaRPr/>
          </a:p>
        </p:txBody>
      </p:sp>
      <p:sp>
        <p:nvSpPr>
          <p:cNvPr id="63" name="Google Shape;63;p14"/>
          <p:cNvSpPr txBox="1"/>
          <p:nvPr/>
        </p:nvSpPr>
        <p:spPr>
          <a:xfrm>
            <a:off x="0" y="1435261"/>
            <a:ext cx="9039000" cy="4618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dirty="0"/>
              <a:t>CACFP regulations require that all providers receive a yearly training to discuss material that is critical in remaining in compliance with the CACFP.</a:t>
            </a:r>
            <a:endParaRPr dirty="0"/>
          </a:p>
          <a:p>
            <a:pPr marL="0" lvl="0" indent="0" algn="l" rtl="0">
              <a:spcBef>
                <a:spcPts val="0"/>
              </a:spcBef>
              <a:spcAft>
                <a:spcPts val="0"/>
              </a:spcAft>
              <a:buNone/>
            </a:pPr>
            <a:endParaRPr sz="1800" dirty="0"/>
          </a:p>
          <a:p>
            <a:pPr marL="0" lvl="0" indent="0" algn="l" rtl="0">
              <a:spcBef>
                <a:spcPts val="0"/>
              </a:spcBef>
              <a:spcAft>
                <a:spcPts val="0"/>
              </a:spcAft>
              <a:buNone/>
            </a:pPr>
            <a:r>
              <a:rPr lang="en" dirty="0"/>
              <a:t>The training will be based on the following topics</a:t>
            </a:r>
            <a:endParaRPr dirty="0"/>
          </a:p>
          <a:p>
            <a:pPr marL="0" lvl="0" indent="0" algn="l" rtl="0">
              <a:spcBef>
                <a:spcPts val="0"/>
              </a:spcBef>
              <a:spcAft>
                <a:spcPts val="0"/>
              </a:spcAft>
              <a:buNone/>
            </a:pPr>
            <a:endParaRPr dirty="0"/>
          </a:p>
          <a:p>
            <a:pPr marL="457200" marR="63500" lvl="0" indent="-317500" algn="just" rtl="0">
              <a:lnSpc>
                <a:spcPct val="115000"/>
              </a:lnSpc>
              <a:spcBef>
                <a:spcPts val="0"/>
              </a:spcBef>
              <a:spcAft>
                <a:spcPts val="0"/>
              </a:spcAft>
              <a:buClr>
                <a:schemeClr val="dk1"/>
              </a:buClr>
              <a:buSzPts val="1400"/>
              <a:buChar char="●"/>
            </a:pPr>
            <a:r>
              <a:rPr lang="en" dirty="0">
                <a:solidFill>
                  <a:schemeClr val="dk1"/>
                </a:solidFill>
              </a:rPr>
              <a:t>Meal Pattern Requirements</a:t>
            </a:r>
            <a:endParaRPr dirty="0">
              <a:solidFill>
                <a:schemeClr val="dk1"/>
              </a:solidFill>
            </a:endParaRPr>
          </a:p>
          <a:p>
            <a:pPr marL="457200" marR="63500" lvl="0" indent="-317500" algn="just" rtl="0">
              <a:lnSpc>
                <a:spcPct val="115000"/>
              </a:lnSpc>
              <a:spcBef>
                <a:spcPts val="0"/>
              </a:spcBef>
              <a:spcAft>
                <a:spcPts val="0"/>
              </a:spcAft>
              <a:buClr>
                <a:schemeClr val="dk1"/>
              </a:buClr>
              <a:buSzPts val="1400"/>
              <a:buChar char="●"/>
            </a:pPr>
            <a:r>
              <a:rPr lang="en" dirty="0">
                <a:solidFill>
                  <a:schemeClr val="dk1"/>
                </a:solidFill>
              </a:rPr>
              <a:t>Meal Count and Attendance</a:t>
            </a:r>
            <a:endParaRPr dirty="0">
              <a:solidFill>
                <a:schemeClr val="dk1"/>
              </a:solidFill>
            </a:endParaRPr>
          </a:p>
          <a:p>
            <a:pPr marL="457200" marR="63500" lvl="0" indent="-317500" algn="just" rtl="0">
              <a:lnSpc>
                <a:spcPct val="115000"/>
              </a:lnSpc>
              <a:spcBef>
                <a:spcPts val="0"/>
              </a:spcBef>
              <a:spcAft>
                <a:spcPts val="0"/>
              </a:spcAft>
              <a:buClr>
                <a:schemeClr val="dk1"/>
              </a:buClr>
              <a:buSzPts val="1400"/>
              <a:buChar char="●"/>
            </a:pPr>
            <a:r>
              <a:rPr lang="en" dirty="0">
                <a:solidFill>
                  <a:schemeClr val="dk1"/>
                </a:solidFill>
              </a:rPr>
              <a:t>Reviewing and Submitting Claims</a:t>
            </a:r>
            <a:endParaRPr dirty="0">
              <a:solidFill>
                <a:schemeClr val="dk1"/>
              </a:solidFill>
            </a:endParaRPr>
          </a:p>
          <a:p>
            <a:pPr marL="457200" marR="63500" lvl="0" indent="-317500" algn="just" rtl="0">
              <a:lnSpc>
                <a:spcPct val="115000"/>
              </a:lnSpc>
              <a:spcBef>
                <a:spcPts val="0"/>
              </a:spcBef>
              <a:spcAft>
                <a:spcPts val="0"/>
              </a:spcAft>
              <a:buClr>
                <a:schemeClr val="dk1"/>
              </a:buClr>
              <a:buSzPts val="1400"/>
              <a:buChar char="●"/>
            </a:pPr>
            <a:r>
              <a:rPr lang="en" dirty="0">
                <a:solidFill>
                  <a:schemeClr val="dk1"/>
                </a:solidFill>
              </a:rPr>
              <a:t>Record Keeping Requirements (3 Years + the current year) </a:t>
            </a:r>
            <a:endParaRPr dirty="0">
              <a:solidFill>
                <a:schemeClr val="dk1"/>
              </a:solidFill>
            </a:endParaRPr>
          </a:p>
          <a:p>
            <a:pPr marL="457200" marR="63500" lvl="0" indent="-317500" algn="just" rtl="0">
              <a:lnSpc>
                <a:spcPct val="115000"/>
              </a:lnSpc>
              <a:spcBef>
                <a:spcPts val="0"/>
              </a:spcBef>
              <a:spcAft>
                <a:spcPts val="0"/>
              </a:spcAft>
              <a:buClr>
                <a:schemeClr val="dk1"/>
              </a:buClr>
              <a:buSzPts val="1400"/>
              <a:buChar char="●"/>
            </a:pPr>
            <a:r>
              <a:rPr lang="en" dirty="0">
                <a:solidFill>
                  <a:schemeClr val="dk1"/>
                </a:solidFill>
              </a:rPr>
              <a:t>Reimbursement System</a:t>
            </a:r>
            <a:endParaRPr dirty="0">
              <a:solidFill>
                <a:schemeClr val="dk1"/>
              </a:solidFill>
            </a:endParaRPr>
          </a:p>
          <a:p>
            <a:pPr marL="457200" marR="63500" lvl="0" indent="-317500" algn="just" rtl="0">
              <a:lnSpc>
                <a:spcPct val="115000"/>
              </a:lnSpc>
              <a:spcBef>
                <a:spcPts val="0"/>
              </a:spcBef>
              <a:spcAft>
                <a:spcPts val="0"/>
              </a:spcAft>
              <a:buClr>
                <a:schemeClr val="dk1"/>
              </a:buClr>
              <a:buSzPts val="1400"/>
              <a:buChar char="●"/>
            </a:pPr>
            <a:r>
              <a:rPr lang="en" dirty="0">
                <a:solidFill>
                  <a:schemeClr val="dk1"/>
                </a:solidFill>
              </a:rPr>
              <a:t>Milk Requirements</a:t>
            </a:r>
            <a:endParaRPr dirty="0">
              <a:solidFill>
                <a:schemeClr val="dk1"/>
              </a:solidFill>
            </a:endParaRPr>
          </a:p>
          <a:p>
            <a:pPr marL="457200" marR="63500" lvl="0" indent="-317500" algn="just" rtl="0">
              <a:lnSpc>
                <a:spcPct val="115000"/>
              </a:lnSpc>
              <a:spcBef>
                <a:spcPts val="0"/>
              </a:spcBef>
              <a:spcAft>
                <a:spcPts val="0"/>
              </a:spcAft>
              <a:buClr>
                <a:schemeClr val="dk1"/>
              </a:buClr>
              <a:buSzPts val="1400"/>
              <a:buChar char="●"/>
            </a:pPr>
            <a:r>
              <a:rPr lang="en" dirty="0">
                <a:solidFill>
                  <a:schemeClr val="dk1"/>
                </a:solidFill>
              </a:rPr>
              <a:t>Monitoring Visits</a:t>
            </a:r>
            <a:endParaRPr dirty="0">
              <a:solidFill>
                <a:schemeClr val="dk1"/>
              </a:solidFill>
            </a:endParaRPr>
          </a:p>
          <a:p>
            <a:pPr marL="457200" marR="63500" lvl="0" indent="-317500" algn="just" rtl="0">
              <a:lnSpc>
                <a:spcPct val="115000"/>
              </a:lnSpc>
              <a:spcBef>
                <a:spcPts val="0"/>
              </a:spcBef>
              <a:spcAft>
                <a:spcPts val="0"/>
              </a:spcAft>
              <a:buClr>
                <a:schemeClr val="dk1"/>
              </a:buClr>
              <a:buSzPts val="1400"/>
              <a:buChar char="●"/>
            </a:pPr>
            <a:r>
              <a:rPr lang="en" dirty="0">
                <a:solidFill>
                  <a:schemeClr val="dk1"/>
                </a:solidFill>
              </a:rPr>
              <a:t>Serious Deficient Process</a:t>
            </a:r>
            <a:endParaRPr dirty="0">
              <a:solidFill>
                <a:schemeClr val="dk1"/>
              </a:solidFill>
            </a:endParaRPr>
          </a:p>
          <a:p>
            <a:pPr marL="457200" marR="63500" lvl="0" indent="-317500" algn="just" rtl="0">
              <a:lnSpc>
                <a:spcPct val="115000"/>
              </a:lnSpc>
              <a:spcBef>
                <a:spcPts val="0"/>
              </a:spcBef>
              <a:spcAft>
                <a:spcPts val="0"/>
              </a:spcAft>
              <a:buClr>
                <a:schemeClr val="dk1"/>
              </a:buClr>
              <a:buSzPts val="1400"/>
              <a:buChar char="●"/>
            </a:pPr>
            <a:r>
              <a:rPr lang="en" dirty="0">
                <a:solidFill>
                  <a:schemeClr val="dk1"/>
                </a:solidFill>
              </a:rPr>
              <a:t>Standards Agreement/Rules and Regulations</a:t>
            </a:r>
            <a:endParaRPr dirty="0">
              <a:solidFill>
                <a:schemeClr val="dk1"/>
              </a:solidFill>
            </a:endParaRPr>
          </a:p>
          <a:p>
            <a:pPr marL="457200" marR="63500" lvl="0" indent="-317500" algn="just" rtl="0">
              <a:lnSpc>
                <a:spcPct val="115000"/>
              </a:lnSpc>
              <a:spcBef>
                <a:spcPts val="0"/>
              </a:spcBef>
              <a:spcAft>
                <a:spcPts val="0"/>
              </a:spcAft>
              <a:buClr>
                <a:schemeClr val="dk1"/>
              </a:buClr>
              <a:buSzPts val="1400"/>
              <a:buChar char="●"/>
            </a:pPr>
            <a:r>
              <a:rPr lang="en" dirty="0">
                <a:solidFill>
                  <a:schemeClr val="dk1"/>
                </a:solidFill>
              </a:rPr>
              <a:t>Licensing Requirements</a:t>
            </a:r>
            <a:endParaRPr dirty="0">
              <a:solidFill>
                <a:schemeClr val="dk1"/>
              </a:solidFill>
            </a:endParaRPr>
          </a:p>
          <a:p>
            <a:pPr marL="457200" marR="63500" lvl="0" indent="-317500" algn="just" rtl="0">
              <a:lnSpc>
                <a:spcPct val="115000"/>
              </a:lnSpc>
              <a:spcBef>
                <a:spcPts val="0"/>
              </a:spcBef>
              <a:spcAft>
                <a:spcPts val="0"/>
              </a:spcAft>
              <a:buClr>
                <a:schemeClr val="dk1"/>
              </a:buClr>
              <a:buSzPts val="1400"/>
              <a:buChar char="●"/>
            </a:pPr>
            <a:r>
              <a:rPr lang="en" dirty="0">
                <a:solidFill>
                  <a:schemeClr val="dk1"/>
                </a:solidFill>
              </a:rPr>
              <a:t>Nutrition Topics</a:t>
            </a:r>
            <a:endParaRPr dirty="0">
              <a:solidFill>
                <a:schemeClr val="dk1"/>
              </a:solidFill>
            </a:endParaRPr>
          </a:p>
          <a:p>
            <a:pPr marL="457200" marR="63500" lvl="0" indent="-317500" algn="just" rtl="0">
              <a:lnSpc>
                <a:spcPct val="115000"/>
              </a:lnSpc>
              <a:spcBef>
                <a:spcPts val="0"/>
              </a:spcBef>
              <a:spcAft>
                <a:spcPts val="0"/>
              </a:spcAft>
              <a:buClr>
                <a:schemeClr val="dk1"/>
              </a:buClr>
              <a:buSzPts val="1400"/>
              <a:buChar char="●"/>
            </a:pPr>
            <a:r>
              <a:rPr lang="en" dirty="0">
                <a:solidFill>
                  <a:schemeClr val="dk1"/>
                </a:solidFill>
              </a:rPr>
              <a:t>Food Safety and Sanitation</a:t>
            </a:r>
            <a:endParaRPr dirty="0">
              <a:solidFill>
                <a:schemeClr val="dk1"/>
              </a:solidFill>
            </a:endParaRPr>
          </a:p>
          <a:p>
            <a:pPr marL="457200" marR="63500" lvl="0" indent="-317500" algn="just" rtl="0">
              <a:lnSpc>
                <a:spcPct val="115000"/>
              </a:lnSpc>
              <a:spcBef>
                <a:spcPts val="0"/>
              </a:spcBef>
              <a:spcAft>
                <a:spcPts val="0"/>
              </a:spcAft>
              <a:buClr>
                <a:schemeClr val="dk1"/>
              </a:buClr>
              <a:buSzPts val="1400"/>
              <a:buChar char="●"/>
            </a:pPr>
            <a:r>
              <a:rPr lang="en" dirty="0">
                <a:solidFill>
                  <a:schemeClr val="dk1"/>
                </a:solidFill>
              </a:rPr>
              <a:t>Civil Rights</a:t>
            </a:r>
            <a:endParaRPr dirty="0">
              <a:solidFill>
                <a:schemeClr val="dk1"/>
              </a:solidFill>
            </a:endParaRPr>
          </a:p>
          <a:p>
            <a:pPr marL="0" lvl="0" indent="0" algn="l" rtl="0">
              <a:spcBef>
                <a:spcPts val="0"/>
              </a:spcBef>
              <a:spcAft>
                <a:spcPts val="0"/>
              </a:spcAft>
              <a:buNone/>
            </a:pPr>
            <a:endParaRPr sz="1800" dirty="0">
              <a:solidFill>
                <a:schemeClr val="dk1"/>
              </a:solidFill>
            </a:endParaRPr>
          </a:p>
          <a:p>
            <a:pPr marL="0" lvl="0" indent="0" algn="l" rtl="0">
              <a:spcBef>
                <a:spcPts val="0"/>
              </a:spcBef>
              <a:spcAft>
                <a:spcPts val="0"/>
              </a:spcAft>
              <a:buNone/>
            </a:pPr>
            <a:r>
              <a:rPr lang="en" dirty="0">
                <a:solidFill>
                  <a:schemeClr val="dk1"/>
                </a:solidFill>
              </a:rPr>
              <a:t>Although you are probably fully aware of each area, it is important that each provider is </a:t>
            </a:r>
            <a:endParaRPr dirty="0">
              <a:solidFill>
                <a:schemeClr val="dk1"/>
              </a:solidFill>
            </a:endParaRPr>
          </a:p>
          <a:p>
            <a:pPr marL="0" lvl="0" indent="0" algn="l" rtl="0">
              <a:spcBef>
                <a:spcPts val="0"/>
              </a:spcBef>
              <a:spcAft>
                <a:spcPts val="0"/>
              </a:spcAft>
              <a:buNone/>
            </a:pPr>
            <a:r>
              <a:rPr lang="en" dirty="0">
                <a:solidFill>
                  <a:schemeClr val="dk1"/>
                </a:solidFill>
              </a:rPr>
              <a:t>confident in their knowledge of the program and to remain in compliance with regulations.</a:t>
            </a:r>
            <a:endParaRPr dirty="0">
              <a:solidFill>
                <a:schemeClr val="dk1"/>
              </a:solidFill>
            </a:endParaRPr>
          </a:p>
          <a:p>
            <a:pPr marL="0" lvl="0" indent="0" algn="l" rtl="0">
              <a:spcBef>
                <a:spcPts val="0"/>
              </a:spcBef>
              <a:spcAft>
                <a:spcPts val="0"/>
              </a:spcAft>
              <a:buNone/>
            </a:pPr>
            <a:endParaRPr dirty="0"/>
          </a:p>
        </p:txBody>
      </p:sp>
      <p:pic>
        <p:nvPicPr>
          <p:cNvPr id="64" name="Google Shape;64;p14"/>
          <p:cNvPicPr preferRelativeResize="0"/>
          <p:nvPr/>
        </p:nvPicPr>
        <p:blipFill>
          <a:blip r:embed="rId3">
            <a:alphaModFix/>
          </a:blip>
          <a:stretch>
            <a:fillRect/>
          </a:stretch>
        </p:blipFill>
        <p:spPr>
          <a:xfrm>
            <a:off x="5406466" y="3351475"/>
            <a:ext cx="3450084" cy="18834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33"/>
          <p:cNvSpPr txBox="1"/>
          <p:nvPr/>
        </p:nvSpPr>
        <p:spPr>
          <a:xfrm>
            <a:off x="-11100" y="0"/>
            <a:ext cx="9166200" cy="6198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3000" dirty="0">
                <a:solidFill>
                  <a:schemeClr val="lt1"/>
                </a:solidFill>
                <a:latin typeface="Salsa"/>
                <a:ea typeface="Salsa"/>
                <a:cs typeface="Salsa"/>
                <a:sym typeface="Salsa"/>
              </a:rPr>
              <a:t>Yogurts – No more than 12 grams of Added Sugars</a:t>
            </a:r>
            <a:endParaRPr sz="3000" dirty="0">
              <a:solidFill>
                <a:schemeClr val="lt1"/>
              </a:solidFill>
              <a:latin typeface="Salsa"/>
              <a:ea typeface="Salsa"/>
              <a:cs typeface="Salsa"/>
              <a:sym typeface="Salsa"/>
            </a:endParaRPr>
          </a:p>
          <a:p>
            <a:pPr marL="0" lvl="0" indent="0" algn="l" rtl="0">
              <a:spcBef>
                <a:spcPts val="0"/>
              </a:spcBef>
              <a:spcAft>
                <a:spcPts val="0"/>
              </a:spcAft>
              <a:buNone/>
            </a:pPr>
            <a:endParaRPr dirty="0"/>
          </a:p>
        </p:txBody>
      </p:sp>
      <p:pic>
        <p:nvPicPr>
          <p:cNvPr id="3" name="Picture 2">
            <a:extLst>
              <a:ext uri="{FF2B5EF4-FFF2-40B4-BE49-F238E27FC236}">
                <a16:creationId xmlns:a16="http://schemas.microsoft.com/office/drawing/2014/main" id="{3D983328-88CB-FEE8-B46E-4FDE529F2F3E}"/>
              </a:ext>
            </a:extLst>
          </p:cNvPr>
          <p:cNvPicPr>
            <a:picLocks noChangeAspect="1"/>
          </p:cNvPicPr>
          <p:nvPr/>
        </p:nvPicPr>
        <p:blipFill>
          <a:blip r:embed="rId3"/>
          <a:stretch>
            <a:fillRect/>
          </a:stretch>
        </p:blipFill>
        <p:spPr>
          <a:xfrm>
            <a:off x="11100" y="619800"/>
            <a:ext cx="9144000" cy="60960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pic>
        <p:nvPicPr>
          <p:cNvPr id="228" name="Google Shape;228;p35"/>
          <p:cNvPicPr preferRelativeResize="0"/>
          <p:nvPr/>
        </p:nvPicPr>
        <p:blipFill rotWithShape="1">
          <a:blip r:embed="rId3">
            <a:alphaModFix/>
          </a:blip>
          <a:srcRect t="16604"/>
          <a:stretch/>
        </p:blipFill>
        <p:spPr>
          <a:xfrm>
            <a:off x="1200800" y="1316975"/>
            <a:ext cx="6969151" cy="5141051"/>
          </a:xfrm>
          <a:prstGeom prst="rect">
            <a:avLst/>
          </a:prstGeom>
          <a:noFill/>
          <a:ln>
            <a:noFill/>
          </a:ln>
        </p:spPr>
      </p:pic>
      <p:sp>
        <p:nvSpPr>
          <p:cNvPr id="229" name="Google Shape;229;p35"/>
          <p:cNvSpPr txBox="1"/>
          <p:nvPr/>
        </p:nvSpPr>
        <p:spPr>
          <a:xfrm>
            <a:off x="-11100" y="0"/>
            <a:ext cx="9166200" cy="12096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lnSpc>
                <a:spcPct val="200000"/>
              </a:lnSpc>
              <a:spcBef>
                <a:spcPts val="0"/>
              </a:spcBef>
              <a:spcAft>
                <a:spcPts val="0"/>
              </a:spcAft>
              <a:buNone/>
            </a:pPr>
            <a:r>
              <a:rPr lang="en" sz="4000" dirty="0">
                <a:solidFill>
                  <a:schemeClr val="lt1"/>
                </a:solidFill>
                <a:latin typeface="Salsa"/>
                <a:ea typeface="Salsa"/>
                <a:cs typeface="Salsa"/>
                <a:sym typeface="Salsa"/>
              </a:rPr>
              <a:t>CN Label Information </a:t>
            </a:r>
            <a:endParaRPr sz="4000" dirty="0">
              <a:solidFill>
                <a:schemeClr val="lt1"/>
              </a:solidFill>
              <a:latin typeface="Salsa"/>
              <a:ea typeface="Salsa"/>
              <a:cs typeface="Salsa"/>
              <a:sym typeface="Salsa"/>
            </a:endParaRPr>
          </a:p>
          <a:p>
            <a:pPr marL="0" lvl="0" indent="0" algn="l" rtl="0">
              <a:spcBef>
                <a:spcPts val="0"/>
              </a:spcBef>
              <a:spcAft>
                <a:spcPts val="0"/>
              </a:spcAft>
              <a:buNone/>
            </a:pPr>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37"/>
          <p:cNvSpPr txBox="1"/>
          <p:nvPr/>
        </p:nvSpPr>
        <p:spPr>
          <a:xfrm>
            <a:off x="-11100" y="0"/>
            <a:ext cx="9166200" cy="10047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4800">
                <a:solidFill>
                  <a:schemeClr val="lt1"/>
                </a:solidFill>
                <a:latin typeface="Comfortaa"/>
                <a:ea typeface="Comfortaa"/>
                <a:cs typeface="Comfortaa"/>
                <a:sym typeface="Comfortaa"/>
              </a:rPr>
              <a:t>Make Water Available </a:t>
            </a:r>
            <a:endParaRPr sz="2400">
              <a:solidFill>
                <a:schemeClr val="lt1"/>
              </a:solidFill>
              <a:latin typeface="Comfortaa"/>
              <a:ea typeface="Comfortaa"/>
              <a:cs typeface="Comfortaa"/>
              <a:sym typeface="Comfortaa"/>
            </a:endParaRPr>
          </a:p>
          <a:p>
            <a:pPr marL="0" lvl="0" indent="0" algn="l" rtl="0">
              <a:spcBef>
                <a:spcPts val="0"/>
              </a:spcBef>
              <a:spcAft>
                <a:spcPts val="0"/>
              </a:spcAft>
              <a:buNone/>
            </a:pPr>
            <a:endParaRPr/>
          </a:p>
        </p:txBody>
      </p:sp>
      <p:sp>
        <p:nvSpPr>
          <p:cNvPr id="243" name="Google Shape;243;p37"/>
          <p:cNvSpPr txBox="1"/>
          <p:nvPr/>
        </p:nvSpPr>
        <p:spPr>
          <a:xfrm>
            <a:off x="693700" y="6448775"/>
            <a:ext cx="78825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hlinkClick r:id="rId3"/>
              </a:rPr>
              <a:t>https://fns-prod.azureedge.us/sites/default/files/resource-files/CACFP_OfferingWater.pdf</a:t>
            </a:r>
            <a:endParaRPr/>
          </a:p>
        </p:txBody>
      </p:sp>
      <p:pic>
        <p:nvPicPr>
          <p:cNvPr id="4" name="Picture 3">
            <a:extLst>
              <a:ext uri="{FF2B5EF4-FFF2-40B4-BE49-F238E27FC236}">
                <a16:creationId xmlns:a16="http://schemas.microsoft.com/office/drawing/2014/main" id="{DD974113-F26D-1D97-5FC5-D395925ACDD2}"/>
              </a:ext>
            </a:extLst>
          </p:cNvPr>
          <p:cNvPicPr>
            <a:picLocks noChangeAspect="1"/>
          </p:cNvPicPr>
          <p:nvPr/>
        </p:nvPicPr>
        <p:blipFill>
          <a:blip r:embed="rId4"/>
          <a:stretch>
            <a:fillRect/>
          </a:stretch>
        </p:blipFill>
        <p:spPr>
          <a:xfrm>
            <a:off x="451412" y="1004700"/>
            <a:ext cx="8241175" cy="5494117"/>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38"/>
          <p:cNvSpPr txBox="1"/>
          <p:nvPr/>
        </p:nvSpPr>
        <p:spPr>
          <a:xfrm>
            <a:off x="-11100" y="0"/>
            <a:ext cx="9166200" cy="8388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4800">
                <a:solidFill>
                  <a:schemeClr val="lt1"/>
                </a:solidFill>
                <a:latin typeface="Salsa"/>
                <a:ea typeface="Salsa"/>
                <a:cs typeface="Salsa"/>
                <a:sym typeface="Salsa"/>
              </a:rPr>
              <a:t>Milk Part of Healthy Eating</a:t>
            </a:r>
            <a:endParaRPr sz="2400">
              <a:solidFill>
                <a:schemeClr val="lt1"/>
              </a:solidFill>
              <a:latin typeface="Salsa"/>
              <a:ea typeface="Salsa"/>
              <a:cs typeface="Salsa"/>
              <a:sym typeface="Salsa"/>
            </a:endParaRPr>
          </a:p>
          <a:p>
            <a:pPr marL="0" lvl="0" indent="0" algn="l" rtl="0">
              <a:spcBef>
                <a:spcPts val="0"/>
              </a:spcBef>
              <a:spcAft>
                <a:spcPts val="0"/>
              </a:spcAft>
              <a:buNone/>
            </a:pPr>
            <a:endParaRPr/>
          </a:p>
        </p:txBody>
      </p:sp>
      <p:pic>
        <p:nvPicPr>
          <p:cNvPr id="4" name="Picture 3">
            <a:extLst>
              <a:ext uri="{FF2B5EF4-FFF2-40B4-BE49-F238E27FC236}">
                <a16:creationId xmlns:a16="http://schemas.microsoft.com/office/drawing/2014/main" id="{4597725E-40BB-E1EA-E67F-4AB182AE40DA}"/>
              </a:ext>
            </a:extLst>
          </p:cNvPr>
          <p:cNvPicPr>
            <a:picLocks noChangeAspect="1"/>
          </p:cNvPicPr>
          <p:nvPr/>
        </p:nvPicPr>
        <p:blipFill>
          <a:blip r:embed="rId3"/>
          <a:stretch>
            <a:fillRect/>
          </a:stretch>
        </p:blipFill>
        <p:spPr>
          <a:xfrm>
            <a:off x="11100" y="762000"/>
            <a:ext cx="9144000" cy="60960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39"/>
          <p:cNvSpPr txBox="1"/>
          <p:nvPr/>
        </p:nvSpPr>
        <p:spPr>
          <a:xfrm>
            <a:off x="-11100" y="0"/>
            <a:ext cx="9166200" cy="12096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4800" dirty="0">
                <a:solidFill>
                  <a:schemeClr val="lt1"/>
                </a:solidFill>
                <a:latin typeface="Comfortaa"/>
                <a:ea typeface="Comfortaa"/>
                <a:cs typeface="Comfortaa"/>
                <a:sym typeface="Comfortaa"/>
              </a:rPr>
              <a:t>Family Style Meals</a:t>
            </a:r>
            <a:endParaRPr sz="2400" dirty="0">
              <a:solidFill>
                <a:schemeClr val="lt1"/>
              </a:solidFill>
              <a:latin typeface="Comfortaa"/>
              <a:ea typeface="Comfortaa"/>
              <a:cs typeface="Comfortaa"/>
              <a:sym typeface="Comfortaa"/>
            </a:endParaRPr>
          </a:p>
          <a:p>
            <a:pPr marL="0" lvl="0" indent="0" algn="l" rtl="0">
              <a:spcBef>
                <a:spcPts val="0"/>
              </a:spcBef>
              <a:spcAft>
                <a:spcPts val="0"/>
              </a:spcAft>
              <a:buNone/>
            </a:pPr>
            <a:endParaRPr dirty="0"/>
          </a:p>
        </p:txBody>
      </p:sp>
      <p:pic>
        <p:nvPicPr>
          <p:cNvPr id="4" name="Picture 3">
            <a:extLst>
              <a:ext uri="{FF2B5EF4-FFF2-40B4-BE49-F238E27FC236}">
                <a16:creationId xmlns:a16="http://schemas.microsoft.com/office/drawing/2014/main" id="{A1C0DCFF-382D-121D-D148-6308B5B09F6E}"/>
              </a:ext>
            </a:extLst>
          </p:cNvPr>
          <p:cNvPicPr>
            <a:picLocks noChangeAspect="1"/>
          </p:cNvPicPr>
          <p:nvPr/>
        </p:nvPicPr>
        <p:blipFill>
          <a:blip r:embed="rId3"/>
          <a:stretch>
            <a:fillRect/>
          </a:stretch>
        </p:blipFill>
        <p:spPr>
          <a:xfrm>
            <a:off x="-11100" y="1365813"/>
            <a:ext cx="9063463" cy="5062794"/>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40"/>
          <p:cNvSpPr txBox="1"/>
          <p:nvPr/>
        </p:nvSpPr>
        <p:spPr>
          <a:xfrm>
            <a:off x="2651375" y="265575"/>
            <a:ext cx="3110400" cy="792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3000" b="1">
              <a:solidFill>
                <a:srgbClr val="6AA84F"/>
              </a:solidFill>
              <a:latin typeface="Salsa"/>
              <a:ea typeface="Salsa"/>
              <a:cs typeface="Salsa"/>
              <a:sym typeface="Salsa"/>
            </a:endParaRPr>
          </a:p>
        </p:txBody>
      </p:sp>
      <p:sp>
        <p:nvSpPr>
          <p:cNvPr id="264" name="Google Shape;264;p40"/>
          <p:cNvSpPr txBox="1"/>
          <p:nvPr/>
        </p:nvSpPr>
        <p:spPr>
          <a:xfrm>
            <a:off x="0" y="-46900"/>
            <a:ext cx="9144000" cy="69049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4000" dirty="0">
                <a:solidFill>
                  <a:srgbClr val="FFFFFF"/>
                </a:solidFill>
                <a:latin typeface="Comfortaa"/>
                <a:ea typeface="Comfortaa"/>
                <a:cs typeface="Comfortaa"/>
                <a:sym typeface="Comfortaa"/>
              </a:rPr>
              <a:t>Civil Rights</a:t>
            </a:r>
            <a:endParaRPr sz="4000" dirty="0">
              <a:solidFill>
                <a:srgbClr val="FFFFFF"/>
              </a:solidFill>
              <a:latin typeface="Comfortaa"/>
              <a:ea typeface="Comfortaa"/>
              <a:cs typeface="Comfortaa"/>
              <a:sym typeface="Comfortaa"/>
            </a:endParaRPr>
          </a:p>
        </p:txBody>
      </p:sp>
      <p:pic>
        <p:nvPicPr>
          <p:cNvPr id="7" name="Picture 6">
            <a:extLst>
              <a:ext uri="{FF2B5EF4-FFF2-40B4-BE49-F238E27FC236}">
                <a16:creationId xmlns:a16="http://schemas.microsoft.com/office/drawing/2014/main" id="{127F39D4-0FEA-659E-B9C6-45C7CF4115C3}"/>
              </a:ext>
            </a:extLst>
          </p:cNvPr>
          <p:cNvPicPr>
            <a:picLocks noChangeAspect="1"/>
          </p:cNvPicPr>
          <p:nvPr/>
        </p:nvPicPr>
        <p:blipFill>
          <a:blip r:embed="rId3"/>
          <a:stretch>
            <a:fillRect/>
          </a:stretch>
        </p:blipFill>
        <p:spPr>
          <a:xfrm>
            <a:off x="138896" y="1043371"/>
            <a:ext cx="8773610" cy="5549054"/>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9" name="Google Shape;279;p42"/>
          <p:cNvSpPr txBox="1"/>
          <p:nvPr/>
        </p:nvSpPr>
        <p:spPr>
          <a:xfrm>
            <a:off x="0" y="0"/>
            <a:ext cx="9144000" cy="10146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4000" dirty="0">
                <a:solidFill>
                  <a:srgbClr val="FFFFFF"/>
                </a:solidFill>
                <a:latin typeface="Comfortaa"/>
                <a:ea typeface="Comfortaa"/>
                <a:cs typeface="Comfortaa"/>
                <a:sym typeface="Comfortaa"/>
              </a:rPr>
              <a:t>Enrollments</a:t>
            </a:r>
            <a:endParaRPr sz="4000" dirty="0">
              <a:solidFill>
                <a:srgbClr val="FFFFFF"/>
              </a:solidFill>
              <a:latin typeface="Comfortaa"/>
              <a:ea typeface="Comfortaa"/>
              <a:cs typeface="Comfortaa"/>
              <a:sym typeface="Comfortaa"/>
            </a:endParaRPr>
          </a:p>
        </p:txBody>
      </p:sp>
      <p:pic>
        <p:nvPicPr>
          <p:cNvPr id="5" name="Picture 4">
            <a:extLst>
              <a:ext uri="{FF2B5EF4-FFF2-40B4-BE49-F238E27FC236}">
                <a16:creationId xmlns:a16="http://schemas.microsoft.com/office/drawing/2014/main" id="{8852FA4E-339A-03DA-C393-661CB8D9CC29}"/>
              </a:ext>
            </a:extLst>
          </p:cNvPr>
          <p:cNvPicPr>
            <a:picLocks noChangeAspect="1"/>
          </p:cNvPicPr>
          <p:nvPr/>
        </p:nvPicPr>
        <p:blipFill>
          <a:blip r:embed="rId3"/>
          <a:stretch>
            <a:fillRect/>
          </a:stretch>
        </p:blipFill>
        <p:spPr>
          <a:xfrm>
            <a:off x="572947" y="1131930"/>
            <a:ext cx="7998106" cy="5467455"/>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77">
          <a:extLst>
            <a:ext uri="{FF2B5EF4-FFF2-40B4-BE49-F238E27FC236}">
              <a16:creationId xmlns:a16="http://schemas.microsoft.com/office/drawing/2014/main" id="{857674E9-FB1B-E290-D6FB-1B92BA615B1D}"/>
            </a:ext>
          </a:extLst>
        </p:cNvPr>
        <p:cNvGrpSpPr/>
        <p:nvPr/>
      </p:nvGrpSpPr>
      <p:grpSpPr>
        <a:xfrm>
          <a:off x="0" y="0"/>
          <a:ext cx="0" cy="0"/>
          <a:chOff x="0" y="0"/>
          <a:chExt cx="0" cy="0"/>
        </a:xfrm>
      </p:grpSpPr>
      <p:sp>
        <p:nvSpPr>
          <p:cNvPr id="278" name="Google Shape;278;p42">
            <a:extLst>
              <a:ext uri="{FF2B5EF4-FFF2-40B4-BE49-F238E27FC236}">
                <a16:creationId xmlns:a16="http://schemas.microsoft.com/office/drawing/2014/main" id="{65E207F1-E132-05F3-0D41-B7958E1B30E2}"/>
              </a:ext>
            </a:extLst>
          </p:cNvPr>
          <p:cNvSpPr txBox="1"/>
          <p:nvPr/>
        </p:nvSpPr>
        <p:spPr>
          <a:xfrm>
            <a:off x="131625" y="1063325"/>
            <a:ext cx="8779800" cy="54153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500" b="1" i="1"/>
              <a:t>Following Rules and Regulations will help you stay in compliance and help promote long lasting habits. Working together as a team we can accomplish this goal!</a:t>
            </a:r>
            <a:endParaRPr sz="1500" b="1" i="1"/>
          </a:p>
          <a:p>
            <a:pPr marL="457200" lvl="0" indent="0" algn="l" rtl="0">
              <a:lnSpc>
                <a:spcPct val="100000"/>
              </a:lnSpc>
              <a:spcBef>
                <a:spcPts val="0"/>
              </a:spcBef>
              <a:spcAft>
                <a:spcPts val="0"/>
              </a:spcAft>
              <a:buNone/>
            </a:pPr>
            <a:endParaRPr sz="1800">
              <a:solidFill>
                <a:srgbClr val="666666"/>
              </a:solidFill>
            </a:endParaRPr>
          </a:p>
          <a:p>
            <a:pPr marL="0" lvl="0" indent="0" algn="l" rtl="0">
              <a:lnSpc>
                <a:spcPct val="100000"/>
              </a:lnSpc>
              <a:spcBef>
                <a:spcPts val="0"/>
              </a:spcBef>
              <a:spcAft>
                <a:spcPts val="0"/>
              </a:spcAft>
              <a:buNone/>
            </a:pPr>
            <a:r>
              <a:rPr lang="en" sz="1800"/>
              <a:t>As a reminder, provider must;</a:t>
            </a:r>
            <a:endParaRPr sz="1800"/>
          </a:p>
          <a:p>
            <a:pPr marL="0" lvl="0" indent="0" algn="l" rtl="0">
              <a:lnSpc>
                <a:spcPct val="100000"/>
              </a:lnSpc>
              <a:spcBef>
                <a:spcPts val="0"/>
              </a:spcBef>
              <a:spcAft>
                <a:spcPts val="0"/>
              </a:spcAft>
              <a:buNone/>
            </a:pPr>
            <a:r>
              <a:rPr lang="en" b="1" u="sng"/>
              <a:t>Annual Training </a:t>
            </a:r>
            <a:endParaRPr b="1" u="sng"/>
          </a:p>
          <a:p>
            <a:pPr marL="457200" lvl="0" indent="-317500" algn="l" rtl="0">
              <a:lnSpc>
                <a:spcPct val="100000"/>
              </a:lnSpc>
              <a:spcBef>
                <a:spcPts val="0"/>
              </a:spcBef>
              <a:spcAft>
                <a:spcPts val="0"/>
              </a:spcAft>
              <a:buSzPts val="1400"/>
              <a:buChar char="●"/>
            </a:pPr>
            <a:r>
              <a:rPr lang="en"/>
              <a:t>Complete an online annual training. </a:t>
            </a:r>
            <a:endParaRPr/>
          </a:p>
          <a:p>
            <a:pPr marL="0" lvl="0" indent="0" algn="l" rtl="0">
              <a:lnSpc>
                <a:spcPct val="115000"/>
              </a:lnSpc>
              <a:spcBef>
                <a:spcPts val="0"/>
              </a:spcBef>
              <a:spcAft>
                <a:spcPts val="0"/>
              </a:spcAft>
              <a:buNone/>
            </a:pPr>
            <a:endParaRPr b="1"/>
          </a:p>
          <a:p>
            <a:pPr marL="0" lvl="0" indent="0" algn="l" rtl="0">
              <a:lnSpc>
                <a:spcPct val="100000"/>
              </a:lnSpc>
              <a:spcBef>
                <a:spcPts val="0"/>
              </a:spcBef>
              <a:spcAft>
                <a:spcPts val="0"/>
              </a:spcAft>
              <a:buNone/>
            </a:pPr>
            <a:r>
              <a:rPr lang="en" b="1" u="sng"/>
              <a:t>School Age Children</a:t>
            </a:r>
            <a:endParaRPr b="1" u="sng"/>
          </a:p>
          <a:p>
            <a:pPr marL="457200" lvl="0" indent="-317500" algn="l" rtl="0">
              <a:lnSpc>
                <a:spcPct val="100000"/>
              </a:lnSpc>
              <a:spcBef>
                <a:spcPts val="0"/>
              </a:spcBef>
              <a:spcAft>
                <a:spcPts val="0"/>
              </a:spcAft>
              <a:buSzPts val="1400"/>
              <a:buChar char="●"/>
            </a:pPr>
            <a:r>
              <a:rPr lang="en"/>
              <a:t>Providers who claim online must remember to  check off "Sch Out" or "Sick" anytime the school age child is out of school and in your care</a:t>
            </a:r>
            <a:endParaRPr/>
          </a:p>
          <a:p>
            <a:pPr marL="45720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r>
              <a:rPr lang="en" b="1" u="sng">
                <a:solidFill>
                  <a:schemeClr val="dk1"/>
                </a:solidFill>
              </a:rPr>
              <a:t>Child Enrollments</a:t>
            </a:r>
            <a:endParaRPr b="1" u="sng">
              <a:solidFill>
                <a:schemeClr val="dk1"/>
              </a:solidFill>
            </a:endParaRPr>
          </a:p>
          <a:p>
            <a:pPr marL="457200" lvl="0" indent="-317500" algn="l" rtl="0">
              <a:spcBef>
                <a:spcPts val="0"/>
              </a:spcBef>
              <a:spcAft>
                <a:spcPts val="0"/>
              </a:spcAft>
              <a:buClr>
                <a:schemeClr val="dk1"/>
              </a:buClr>
              <a:buSzPts val="1400"/>
              <a:buChar char="●"/>
            </a:pPr>
            <a:r>
              <a:rPr lang="en">
                <a:solidFill>
                  <a:schemeClr val="dk1"/>
                </a:solidFill>
              </a:rPr>
              <a:t>Child Enrollments are to be submitted within 5 days from when the child start.</a:t>
            </a:r>
            <a:endParaRPr>
              <a:solidFill>
                <a:schemeClr val="dk1"/>
              </a:solidFill>
            </a:endParaRPr>
          </a:p>
          <a:p>
            <a:pPr marL="457200" lvl="0" indent="-317500" algn="l" rtl="0">
              <a:spcBef>
                <a:spcPts val="0"/>
              </a:spcBef>
              <a:spcAft>
                <a:spcPts val="0"/>
              </a:spcAft>
              <a:buClr>
                <a:schemeClr val="dk1"/>
              </a:buClr>
              <a:buSzPts val="1400"/>
              <a:buChar char="●"/>
            </a:pPr>
            <a:r>
              <a:rPr lang="en">
                <a:solidFill>
                  <a:schemeClr val="dk1"/>
                </a:solidFill>
              </a:rPr>
              <a:t>Parent sign date MUST be the same as date enrolled. </a:t>
            </a:r>
            <a:endParaRPr>
              <a:solidFill>
                <a:schemeClr val="dk1"/>
              </a:solidFill>
            </a:endParaRPr>
          </a:p>
          <a:p>
            <a:pPr marL="457200" lvl="0" indent="-317500" algn="l" rtl="0">
              <a:spcBef>
                <a:spcPts val="0"/>
              </a:spcBef>
              <a:spcAft>
                <a:spcPts val="0"/>
              </a:spcAft>
              <a:buClr>
                <a:schemeClr val="dk1"/>
              </a:buClr>
              <a:buSzPts val="1400"/>
              <a:buChar char="●"/>
            </a:pPr>
            <a:r>
              <a:rPr lang="en">
                <a:solidFill>
                  <a:schemeClr val="dk1"/>
                </a:solidFill>
              </a:rPr>
              <a:t>Keep a three ring binder for all records of enrollments and renewals and any other forms i.e. Copy of License Fee's, Completed (PEA's) Parent Eligibility Form's for Daycare, Foster, Helpers, Etc., Medical Forms, Decline Provider Formula Forms. </a:t>
            </a:r>
            <a:endParaRPr>
              <a:solidFill>
                <a:schemeClr val="dk1"/>
              </a:solidFill>
            </a:endParaRPr>
          </a:p>
          <a:p>
            <a:pPr marL="457200" lvl="0" indent="-317500" algn="l" rtl="0">
              <a:spcBef>
                <a:spcPts val="0"/>
              </a:spcBef>
              <a:spcAft>
                <a:spcPts val="0"/>
              </a:spcAft>
              <a:buClr>
                <a:schemeClr val="dk1"/>
              </a:buClr>
              <a:buSzPts val="1400"/>
              <a:buChar char="●"/>
            </a:pPr>
            <a:r>
              <a:rPr lang="en">
                <a:solidFill>
                  <a:schemeClr val="dk1"/>
                </a:solidFill>
              </a:rPr>
              <a:t>It is a requirements to keep signed copies for a period of 3 years with the current year available for review. </a:t>
            </a:r>
            <a:endParaRPr>
              <a:solidFill>
                <a:schemeClr val="dk1"/>
              </a:solidFill>
            </a:endParaRPr>
          </a:p>
          <a:p>
            <a:pPr marL="457200" lvl="0" indent="0" algn="l" rtl="0">
              <a:spcBef>
                <a:spcPts val="0"/>
              </a:spcBef>
              <a:spcAft>
                <a:spcPts val="0"/>
              </a:spcAft>
              <a:buNone/>
            </a:pPr>
            <a:r>
              <a:rPr lang="en">
                <a:solidFill>
                  <a:schemeClr val="dk1"/>
                </a:solidFill>
              </a:rPr>
              <a:t>We will request to review this binder during our next monitor visit and all visits that follow. </a:t>
            </a:r>
            <a:endParaRPr>
              <a:solidFill>
                <a:schemeClr val="dk1"/>
              </a:solidFill>
            </a:endParaRPr>
          </a:p>
          <a:p>
            <a:pPr marL="457200" lvl="0" indent="0" algn="l" rtl="0">
              <a:spcBef>
                <a:spcPts val="0"/>
              </a:spcBef>
              <a:spcAft>
                <a:spcPts val="0"/>
              </a:spcAft>
              <a:buNone/>
            </a:pPr>
            <a:r>
              <a:rPr lang="en">
                <a:solidFill>
                  <a:schemeClr val="dk1"/>
                </a:solidFill>
              </a:rPr>
              <a:t>It is the provider responsibility to make a copy of all signed enrollment and keep in file.</a:t>
            </a:r>
            <a:endParaRPr>
              <a:solidFill>
                <a:schemeClr val="dk1"/>
              </a:solidFill>
            </a:endParaRPr>
          </a:p>
          <a:p>
            <a:pPr marL="457200" lvl="0" indent="0" algn="l" rtl="0">
              <a:spcBef>
                <a:spcPts val="0"/>
              </a:spcBef>
              <a:spcAft>
                <a:spcPts val="0"/>
              </a:spcAft>
              <a:buNone/>
            </a:pPr>
            <a:r>
              <a:rPr lang="en">
                <a:solidFill>
                  <a:schemeClr val="dk1"/>
                </a:solidFill>
                <a:highlight>
                  <a:schemeClr val="accent6"/>
                </a:highlight>
              </a:rPr>
              <a:t> </a:t>
            </a:r>
            <a:endParaRPr>
              <a:solidFill>
                <a:schemeClr val="dk1"/>
              </a:solidFill>
            </a:endParaRPr>
          </a:p>
          <a:p>
            <a:pPr marL="457200" lvl="0" indent="0" algn="l" rtl="0">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rgbClr val="666666"/>
              </a:solidFill>
            </a:endParaRPr>
          </a:p>
          <a:p>
            <a:pPr marL="457200" lvl="0" indent="0" algn="l" rtl="0">
              <a:lnSpc>
                <a:spcPct val="100000"/>
              </a:lnSpc>
              <a:spcBef>
                <a:spcPts val="0"/>
              </a:spcBef>
              <a:spcAft>
                <a:spcPts val="0"/>
              </a:spcAft>
              <a:buNone/>
            </a:pPr>
            <a:endParaRPr/>
          </a:p>
          <a:p>
            <a:pPr marL="0" lvl="0" indent="0" algn="l" rtl="0">
              <a:lnSpc>
                <a:spcPct val="115000"/>
              </a:lnSpc>
              <a:spcBef>
                <a:spcPts val="0"/>
              </a:spcBef>
              <a:spcAft>
                <a:spcPts val="0"/>
              </a:spcAft>
              <a:buNone/>
            </a:pPr>
            <a:endParaRPr/>
          </a:p>
          <a:p>
            <a:pPr marL="0" lvl="0" indent="0" algn="l" rtl="0">
              <a:lnSpc>
                <a:spcPct val="115000"/>
              </a:lnSpc>
              <a:spcBef>
                <a:spcPts val="0"/>
              </a:spcBef>
              <a:spcAft>
                <a:spcPts val="0"/>
              </a:spcAft>
              <a:buNone/>
            </a:pPr>
            <a:endParaRPr/>
          </a:p>
        </p:txBody>
      </p:sp>
      <p:sp>
        <p:nvSpPr>
          <p:cNvPr id="279" name="Google Shape;279;p42">
            <a:extLst>
              <a:ext uri="{FF2B5EF4-FFF2-40B4-BE49-F238E27FC236}">
                <a16:creationId xmlns:a16="http://schemas.microsoft.com/office/drawing/2014/main" id="{A77131FA-549F-063D-D02A-D282119C81DA}"/>
              </a:ext>
            </a:extLst>
          </p:cNvPr>
          <p:cNvSpPr txBox="1"/>
          <p:nvPr/>
        </p:nvSpPr>
        <p:spPr>
          <a:xfrm>
            <a:off x="0" y="0"/>
            <a:ext cx="9144000" cy="10146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4000" dirty="0">
                <a:solidFill>
                  <a:srgbClr val="FFFFFF"/>
                </a:solidFill>
                <a:latin typeface="Comfortaa"/>
                <a:ea typeface="Comfortaa"/>
                <a:cs typeface="Comfortaa"/>
                <a:sym typeface="Comfortaa"/>
              </a:rPr>
              <a:t>Review of Rules and Policies</a:t>
            </a:r>
            <a:endParaRPr sz="4000" dirty="0">
              <a:solidFill>
                <a:srgbClr val="FFFFFF"/>
              </a:solidFill>
              <a:latin typeface="Comfortaa"/>
              <a:ea typeface="Comfortaa"/>
              <a:cs typeface="Comfortaa"/>
              <a:sym typeface="Comfortaa"/>
            </a:endParaRPr>
          </a:p>
        </p:txBody>
      </p:sp>
    </p:spTree>
    <p:extLst>
      <p:ext uri="{BB962C8B-B14F-4D97-AF65-F5344CB8AC3E}">
        <p14:creationId xmlns:p14="http://schemas.microsoft.com/office/powerpoint/2010/main" val="9902711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43"/>
          <p:cNvSpPr txBox="1"/>
          <p:nvPr/>
        </p:nvSpPr>
        <p:spPr>
          <a:xfrm>
            <a:off x="-11100" y="0"/>
            <a:ext cx="9166200" cy="13797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lnSpc>
                <a:spcPct val="200000"/>
              </a:lnSpc>
              <a:spcBef>
                <a:spcPts val="0"/>
              </a:spcBef>
              <a:spcAft>
                <a:spcPts val="0"/>
              </a:spcAft>
              <a:buNone/>
            </a:pPr>
            <a:r>
              <a:rPr lang="en" sz="4800">
                <a:solidFill>
                  <a:srgbClr val="FFFFFF"/>
                </a:solidFill>
                <a:latin typeface="Comfortaa"/>
                <a:ea typeface="Comfortaa"/>
                <a:cs typeface="Comfortaa"/>
                <a:sym typeface="Comfortaa"/>
              </a:rPr>
              <a:t>Review of Rules and Policies</a:t>
            </a:r>
            <a:endParaRPr sz="4800">
              <a:solidFill>
                <a:srgbClr val="FFFFFF"/>
              </a:solidFill>
              <a:latin typeface="Comfortaa"/>
              <a:ea typeface="Comfortaa"/>
              <a:cs typeface="Comfortaa"/>
              <a:sym typeface="Comfortaa"/>
            </a:endParaRPr>
          </a:p>
          <a:p>
            <a:pPr marL="0" lvl="0" indent="0" algn="l" rtl="0">
              <a:spcBef>
                <a:spcPts val="0"/>
              </a:spcBef>
              <a:spcAft>
                <a:spcPts val="0"/>
              </a:spcAft>
              <a:buNone/>
            </a:pPr>
            <a:endParaRPr/>
          </a:p>
        </p:txBody>
      </p:sp>
      <p:sp>
        <p:nvSpPr>
          <p:cNvPr id="285" name="Google Shape;285;p43"/>
          <p:cNvSpPr txBox="1"/>
          <p:nvPr/>
        </p:nvSpPr>
        <p:spPr>
          <a:xfrm>
            <a:off x="244200" y="1599900"/>
            <a:ext cx="8910900" cy="4987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b="1" u="sng">
                <a:solidFill>
                  <a:schemeClr val="dk1"/>
                </a:solidFill>
              </a:rPr>
              <a:t>Returning Children</a:t>
            </a:r>
            <a:endParaRPr b="1" u="sng">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When a child has been withdrawn and returns to your care, call the office to have the child reinstated.</a:t>
            </a:r>
            <a:endParaRPr>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DO NOT RE-ENROLL THE CHILD. The child is still in the system just needs to be reactivated. </a:t>
            </a:r>
            <a:endParaRPr>
              <a:solidFill>
                <a:schemeClr val="dk1"/>
              </a:solidFill>
            </a:endParaRPr>
          </a:p>
          <a:p>
            <a:pPr marL="457200" lvl="0" indent="0" algn="l" rtl="0">
              <a:lnSpc>
                <a:spcPct val="115000"/>
              </a:lnSpc>
              <a:spcBef>
                <a:spcPts val="0"/>
              </a:spcBef>
              <a:spcAft>
                <a:spcPts val="0"/>
              </a:spcAft>
              <a:buNone/>
            </a:pPr>
            <a:endParaRPr>
              <a:solidFill>
                <a:schemeClr val="dk1"/>
              </a:solidFill>
            </a:endParaRPr>
          </a:p>
          <a:p>
            <a:pPr marL="0" lvl="0" indent="0" algn="l" rtl="0">
              <a:lnSpc>
                <a:spcPct val="115000"/>
              </a:lnSpc>
              <a:spcBef>
                <a:spcPts val="0"/>
              </a:spcBef>
              <a:spcAft>
                <a:spcPts val="0"/>
              </a:spcAft>
              <a:buNone/>
            </a:pPr>
            <a:r>
              <a:rPr lang="en" b="1" u="sng"/>
              <a:t>Recording Meals</a:t>
            </a:r>
            <a:endParaRPr b="1" u="sng"/>
          </a:p>
          <a:p>
            <a:pPr marL="457200" lvl="0" indent="-317500" algn="l" rtl="0">
              <a:lnSpc>
                <a:spcPct val="115000"/>
              </a:lnSpc>
              <a:spcBef>
                <a:spcPts val="0"/>
              </a:spcBef>
              <a:spcAft>
                <a:spcPts val="0"/>
              </a:spcAft>
              <a:buSzPts val="1400"/>
              <a:buChar char="●"/>
            </a:pPr>
            <a:r>
              <a:rPr lang="en"/>
              <a:t>Daily record keeping is mandatory</a:t>
            </a:r>
            <a:endParaRPr/>
          </a:p>
          <a:p>
            <a:pPr marL="457200" lvl="0" indent="-317500" algn="l" rtl="0">
              <a:lnSpc>
                <a:spcPct val="115000"/>
              </a:lnSpc>
              <a:spcBef>
                <a:spcPts val="0"/>
              </a:spcBef>
              <a:spcAft>
                <a:spcPts val="0"/>
              </a:spcAft>
              <a:buSzPts val="1400"/>
              <a:buChar char="●"/>
            </a:pPr>
            <a:r>
              <a:rPr lang="en"/>
              <a:t>Reimbursement is for 2 main meals and 1 snack or 2 snacks and 1 main meal</a:t>
            </a:r>
            <a:endParaRPr/>
          </a:p>
          <a:p>
            <a:pPr marL="457200" lvl="0" indent="0" algn="l" rtl="0">
              <a:lnSpc>
                <a:spcPct val="115000"/>
              </a:lnSpc>
              <a:spcBef>
                <a:spcPts val="0"/>
              </a:spcBef>
              <a:spcAft>
                <a:spcPts val="0"/>
              </a:spcAft>
              <a:buNone/>
            </a:pPr>
            <a:endParaRPr/>
          </a:p>
          <a:p>
            <a:pPr marL="0" lvl="0" indent="0" algn="l" rtl="0">
              <a:lnSpc>
                <a:spcPct val="115000"/>
              </a:lnSpc>
              <a:spcBef>
                <a:spcPts val="0"/>
              </a:spcBef>
              <a:spcAft>
                <a:spcPts val="0"/>
              </a:spcAft>
              <a:buNone/>
            </a:pPr>
            <a:r>
              <a:rPr lang="en" b="1" u="sng"/>
              <a:t>Meal Times </a:t>
            </a:r>
            <a:endParaRPr b="1" u="sng"/>
          </a:p>
          <a:p>
            <a:pPr marL="457200" lvl="0" indent="-317500" algn="l" rtl="0">
              <a:lnSpc>
                <a:spcPct val="115000"/>
              </a:lnSpc>
              <a:spcBef>
                <a:spcPts val="0"/>
              </a:spcBef>
              <a:spcAft>
                <a:spcPts val="0"/>
              </a:spcAft>
              <a:buSzPts val="1400"/>
              <a:buChar char="●"/>
            </a:pPr>
            <a:r>
              <a:rPr lang="en"/>
              <a:t>Breakfast before 9 AM</a:t>
            </a:r>
            <a:endParaRPr/>
          </a:p>
          <a:p>
            <a:pPr marL="457200" lvl="0" indent="-317500" algn="l" rtl="0">
              <a:lnSpc>
                <a:spcPct val="115000"/>
              </a:lnSpc>
              <a:spcBef>
                <a:spcPts val="0"/>
              </a:spcBef>
              <a:spcAft>
                <a:spcPts val="0"/>
              </a:spcAft>
              <a:buSzPts val="1400"/>
              <a:buChar char="●"/>
            </a:pPr>
            <a:r>
              <a:rPr lang="en"/>
              <a:t>Lunch starting after 11AM and ending by 1:30PM</a:t>
            </a:r>
            <a:endParaRPr/>
          </a:p>
          <a:p>
            <a:pPr marL="457200" lvl="0" indent="-317500" algn="l" rtl="0">
              <a:lnSpc>
                <a:spcPct val="115000"/>
              </a:lnSpc>
              <a:spcBef>
                <a:spcPts val="0"/>
              </a:spcBef>
              <a:spcAft>
                <a:spcPts val="0"/>
              </a:spcAft>
              <a:buSzPts val="1400"/>
              <a:buChar char="●"/>
            </a:pPr>
            <a:r>
              <a:rPr lang="en"/>
              <a:t>Supper between 4PM and 7PM</a:t>
            </a:r>
            <a:endParaRPr/>
          </a:p>
          <a:p>
            <a:pPr marL="457200" lvl="0" indent="-317500" algn="l" rtl="0">
              <a:lnSpc>
                <a:spcPct val="115000"/>
              </a:lnSpc>
              <a:spcBef>
                <a:spcPts val="0"/>
              </a:spcBef>
              <a:spcAft>
                <a:spcPts val="0"/>
              </a:spcAft>
              <a:buSzPts val="1400"/>
              <a:buChar char="●"/>
            </a:pPr>
            <a:r>
              <a:rPr lang="en"/>
              <a:t>Meals must be served at scheduled meal times. Snacks may be served between main meals if at least two (2) hours are between the main meal and the snacks. No more than (3) hours may lapse between the start of the last meal.</a:t>
            </a:r>
            <a:endParaRPr/>
          </a:p>
          <a:p>
            <a:pPr marL="457200" lvl="0" indent="0" algn="l" rtl="0">
              <a:lnSpc>
                <a:spcPct val="115000"/>
              </a:lnSpc>
              <a:spcBef>
                <a:spcPts val="0"/>
              </a:spcBef>
              <a:spcAft>
                <a:spcPts val="0"/>
              </a:spcAft>
              <a:buNone/>
            </a:pPr>
            <a:r>
              <a:rPr lang="en" sz="1300"/>
              <a:t> </a:t>
            </a:r>
            <a:endParaRPr sz="1300"/>
          </a:p>
          <a:p>
            <a:pPr marL="0" lvl="0" indent="0" algn="l" rtl="0">
              <a:lnSpc>
                <a:spcPct val="115000"/>
              </a:lnSpc>
              <a:spcBef>
                <a:spcPts val="0"/>
              </a:spcBef>
              <a:spcAft>
                <a:spcPts val="0"/>
              </a:spcAft>
              <a:buNone/>
            </a:pPr>
            <a:r>
              <a:rPr lang="en" sz="1300">
                <a:solidFill>
                  <a:schemeClr val="dk1"/>
                </a:solidFill>
                <a:highlight>
                  <a:srgbClr val="FFFFFF"/>
                </a:highlight>
              </a:rPr>
              <a:t> </a:t>
            </a:r>
            <a:endParaRPr sz="13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44"/>
          <p:cNvSpPr txBox="1"/>
          <p:nvPr/>
        </p:nvSpPr>
        <p:spPr>
          <a:xfrm>
            <a:off x="134775" y="1014600"/>
            <a:ext cx="8789400" cy="5751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u="sng">
                <a:solidFill>
                  <a:schemeClr val="dk1"/>
                </a:solidFill>
              </a:rPr>
              <a:t>Claims</a:t>
            </a:r>
            <a:endParaRPr b="1" u="sng">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Have to be submitted before the 5th of each month</a:t>
            </a:r>
            <a:endParaRPr>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Review for accuracy </a:t>
            </a:r>
            <a:endParaRPr>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If computer or internet is down, make sure to complete a Daily Meal Worksheet</a:t>
            </a:r>
            <a:endParaRPr>
              <a:solidFill>
                <a:schemeClr val="dk1"/>
              </a:solidFill>
            </a:endParaRPr>
          </a:p>
          <a:p>
            <a:pPr marL="457200" lvl="0" indent="-317500" algn="just" rtl="0">
              <a:spcBef>
                <a:spcPts val="0"/>
              </a:spcBef>
              <a:spcAft>
                <a:spcPts val="0"/>
              </a:spcAft>
              <a:buClr>
                <a:schemeClr val="dk1"/>
              </a:buClr>
              <a:buSzPts val="1400"/>
              <a:buChar char="●"/>
            </a:pPr>
            <a:r>
              <a:rPr lang="en">
                <a:solidFill>
                  <a:schemeClr val="dk1"/>
                </a:solidFill>
                <a:highlight>
                  <a:schemeClr val="lt1"/>
                </a:highlight>
              </a:rPr>
              <a:t>Claiming and receiving reimbursement for children not in provider care is fraud and will result in being declared Serious Deficient with the Department of Social Services and funds to be retracted.</a:t>
            </a:r>
            <a:endParaRPr>
              <a:solidFill>
                <a:schemeClr val="dk1"/>
              </a:solidFill>
            </a:endParaRPr>
          </a:p>
          <a:p>
            <a:pPr marL="0" lvl="0" indent="0" algn="l" rtl="0">
              <a:lnSpc>
                <a:spcPct val="200000"/>
              </a:lnSpc>
              <a:spcBef>
                <a:spcPts val="0"/>
              </a:spcBef>
              <a:spcAft>
                <a:spcPts val="0"/>
              </a:spcAft>
              <a:buNone/>
            </a:pPr>
            <a:endParaRPr b="1" u="sng"/>
          </a:p>
          <a:p>
            <a:pPr marL="0" lvl="0" indent="0" algn="l" rtl="0">
              <a:lnSpc>
                <a:spcPct val="200000"/>
              </a:lnSpc>
              <a:spcBef>
                <a:spcPts val="0"/>
              </a:spcBef>
              <a:spcAft>
                <a:spcPts val="0"/>
              </a:spcAft>
              <a:buNone/>
            </a:pPr>
            <a:r>
              <a:rPr lang="en" b="1" u="sng"/>
              <a:t>Sign in and Out Records / TimeSheets</a:t>
            </a:r>
            <a:endParaRPr b="1" u="sng"/>
          </a:p>
          <a:p>
            <a:pPr marL="0" marR="787400" lvl="0" indent="0" algn="l" rtl="0">
              <a:lnSpc>
                <a:spcPct val="100000"/>
              </a:lnSpc>
              <a:spcBef>
                <a:spcPts val="0"/>
              </a:spcBef>
              <a:spcAft>
                <a:spcPts val="0"/>
              </a:spcAft>
              <a:buNone/>
            </a:pPr>
            <a:r>
              <a:rPr lang="en">
                <a:solidFill>
                  <a:schemeClr val="dk1"/>
                </a:solidFill>
              </a:rPr>
              <a:t>It is </a:t>
            </a:r>
            <a:r>
              <a:rPr lang="en" b="1">
                <a:solidFill>
                  <a:schemeClr val="dk1"/>
                </a:solidFill>
              </a:rPr>
              <a:t>mandatory </a:t>
            </a:r>
            <a:r>
              <a:rPr lang="en">
                <a:solidFill>
                  <a:schemeClr val="dk1"/>
                </a:solidFill>
              </a:rPr>
              <a:t>for the provider to maintain daily sign in &amp; out records and have them available for review at every visit.</a:t>
            </a:r>
            <a:endParaRPr>
              <a:solidFill>
                <a:schemeClr val="dk1"/>
              </a:solidFill>
            </a:endParaRPr>
          </a:p>
          <a:p>
            <a:pPr marL="0" marR="787400" lvl="0" indent="0" algn="l" rtl="0">
              <a:lnSpc>
                <a:spcPct val="100000"/>
              </a:lnSpc>
              <a:spcBef>
                <a:spcPts val="0"/>
              </a:spcBef>
              <a:spcAft>
                <a:spcPts val="0"/>
              </a:spcAft>
              <a:buNone/>
            </a:pPr>
            <a:endParaRPr>
              <a:solidFill>
                <a:schemeClr val="dk1"/>
              </a:solidFill>
            </a:endParaRPr>
          </a:p>
          <a:p>
            <a:pPr marL="0" lvl="0" indent="0" algn="l" rtl="0">
              <a:lnSpc>
                <a:spcPct val="100000"/>
              </a:lnSpc>
              <a:spcBef>
                <a:spcPts val="0"/>
              </a:spcBef>
              <a:spcAft>
                <a:spcPts val="0"/>
              </a:spcAft>
              <a:buNone/>
            </a:pPr>
            <a:r>
              <a:rPr lang="en">
                <a:solidFill>
                  <a:schemeClr val="dk1"/>
                </a:solidFill>
              </a:rPr>
              <a:t>If you are claiming more children than your license allows, a Sign in/Out Record must be </a:t>
            </a:r>
            <a:endParaRPr>
              <a:solidFill>
                <a:schemeClr val="dk1"/>
              </a:solidFill>
            </a:endParaRPr>
          </a:p>
          <a:p>
            <a:pPr marL="0" marR="0" lvl="0" indent="0" algn="l" rtl="0">
              <a:lnSpc>
                <a:spcPct val="100000"/>
              </a:lnSpc>
              <a:spcBef>
                <a:spcPts val="0"/>
              </a:spcBef>
              <a:spcAft>
                <a:spcPts val="0"/>
              </a:spcAft>
              <a:buNone/>
            </a:pPr>
            <a:r>
              <a:rPr lang="en">
                <a:solidFill>
                  <a:schemeClr val="dk1"/>
                </a:solidFill>
              </a:rPr>
              <a:t>submitted with your claim. </a:t>
            </a:r>
            <a:r>
              <a:rPr lang="en" u="sng">
                <a:solidFill>
                  <a:schemeClr val="hlink"/>
                </a:solidFill>
                <a:hlinkClick r:id="rId3"/>
              </a:rPr>
              <a:t>You may print more Time Sheets here</a:t>
            </a:r>
            <a:endParaRPr>
              <a:solidFill>
                <a:schemeClr val="dk1"/>
              </a:solidFill>
            </a:endParaRPr>
          </a:p>
          <a:p>
            <a:pPr marL="0" marR="723900" lvl="0" indent="0" algn="l" rtl="0">
              <a:lnSpc>
                <a:spcPct val="100000"/>
              </a:lnSpc>
              <a:spcBef>
                <a:spcPts val="300"/>
              </a:spcBef>
              <a:spcAft>
                <a:spcPts val="0"/>
              </a:spcAft>
              <a:buNone/>
            </a:pPr>
            <a:endParaRPr>
              <a:solidFill>
                <a:schemeClr val="dk1"/>
              </a:solidFill>
            </a:endParaRPr>
          </a:p>
          <a:p>
            <a:pPr marL="0" marR="723900" lvl="0" indent="0" algn="l" rtl="0">
              <a:lnSpc>
                <a:spcPct val="100000"/>
              </a:lnSpc>
              <a:spcBef>
                <a:spcPts val="300"/>
              </a:spcBef>
              <a:spcAft>
                <a:spcPts val="0"/>
              </a:spcAft>
              <a:buNone/>
            </a:pPr>
            <a:r>
              <a:rPr lang="en">
                <a:solidFill>
                  <a:schemeClr val="dk1"/>
                </a:solidFill>
              </a:rPr>
              <a:t>If claiming online, then hours must be entered onto the KidKare Program. This will document that you are not caring for more children than what you are license for at any one time.</a:t>
            </a:r>
            <a:endParaRPr>
              <a:solidFill>
                <a:schemeClr val="dk1"/>
              </a:solidFill>
            </a:endParaRPr>
          </a:p>
          <a:p>
            <a:pPr marL="0" marR="0" lvl="0" indent="0" algn="l" rtl="0">
              <a:lnSpc>
                <a:spcPct val="100000"/>
              </a:lnSpc>
              <a:spcBef>
                <a:spcPts val="0"/>
              </a:spcBef>
              <a:spcAft>
                <a:spcPts val="0"/>
              </a:spcAft>
              <a:buNone/>
            </a:pPr>
            <a:endParaRPr>
              <a:solidFill>
                <a:schemeClr val="dk1"/>
              </a:solidFill>
            </a:endParaRPr>
          </a:p>
          <a:p>
            <a:pPr marL="0" marR="0" lvl="0" indent="0" algn="l" rtl="0">
              <a:lnSpc>
                <a:spcPct val="100000"/>
              </a:lnSpc>
              <a:spcBef>
                <a:spcPts val="0"/>
              </a:spcBef>
              <a:spcAft>
                <a:spcPts val="0"/>
              </a:spcAft>
              <a:buNone/>
            </a:pPr>
            <a:r>
              <a:rPr lang="en">
                <a:solidFill>
                  <a:schemeClr val="dk1"/>
                </a:solidFill>
              </a:rPr>
              <a:t>Angels CCFP may request sign in &amp; out records to be submitted at any time,regardless of your capacity.</a:t>
            </a:r>
            <a:endParaRPr>
              <a:solidFill>
                <a:schemeClr val="dk1"/>
              </a:solidFill>
            </a:endParaRPr>
          </a:p>
          <a:p>
            <a:pPr marL="0" marR="749300" lvl="0" indent="0" algn="l" rtl="0">
              <a:lnSpc>
                <a:spcPct val="100000"/>
              </a:lnSpc>
              <a:spcBef>
                <a:spcPts val="300"/>
              </a:spcBef>
              <a:spcAft>
                <a:spcPts val="0"/>
              </a:spcAft>
              <a:buNone/>
            </a:pPr>
            <a:endParaRPr>
              <a:solidFill>
                <a:schemeClr val="dk1"/>
              </a:solidFill>
            </a:endParaRPr>
          </a:p>
          <a:p>
            <a:pPr marL="0" marR="749300" lvl="0" indent="0" algn="l" rtl="0">
              <a:lnSpc>
                <a:spcPct val="100000"/>
              </a:lnSpc>
              <a:spcBef>
                <a:spcPts val="300"/>
              </a:spcBef>
              <a:spcAft>
                <a:spcPts val="0"/>
              </a:spcAft>
              <a:buNone/>
            </a:pPr>
            <a:r>
              <a:rPr lang="en">
                <a:solidFill>
                  <a:schemeClr val="dk1"/>
                </a:solidFill>
              </a:rPr>
              <a:t>You must clearly show the shifts of care, recording actual in and out times with parent or guardian signature. Any over capacity findings will be reported to Community Care Licensing Division.</a:t>
            </a:r>
            <a:endParaRPr>
              <a:solidFill>
                <a:schemeClr val="dk1"/>
              </a:solidFill>
            </a:endParaRPr>
          </a:p>
          <a:p>
            <a:pPr marL="0" marR="749300" lvl="0" indent="0" algn="ctr" rtl="0">
              <a:lnSpc>
                <a:spcPct val="100000"/>
              </a:lnSpc>
              <a:spcBef>
                <a:spcPts val="300"/>
              </a:spcBef>
              <a:spcAft>
                <a:spcPts val="0"/>
              </a:spcAft>
              <a:buNone/>
            </a:pPr>
            <a:endParaRPr>
              <a:solidFill>
                <a:schemeClr val="dk1"/>
              </a:solidFill>
            </a:endParaRPr>
          </a:p>
        </p:txBody>
      </p:sp>
      <p:sp>
        <p:nvSpPr>
          <p:cNvPr id="291" name="Google Shape;291;p44"/>
          <p:cNvSpPr txBox="1"/>
          <p:nvPr/>
        </p:nvSpPr>
        <p:spPr>
          <a:xfrm>
            <a:off x="0" y="0"/>
            <a:ext cx="9144000" cy="10146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4000" dirty="0">
                <a:solidFill>
                  <a:srgbClr val="FFFFFF"/>
                </a:solidFill>
                <a:latin typeface="Comfortaa"/>
                <a:ea typeface="Comfortaa"/>
                <a:cs typeface="Comfortaa"/>
                <a:sym typeface="Comfortaa"/>
              </a:rPr>
              <a:t>Review of Rules and Policies</a:t>
            </a:r>
            <a:endParaRPr sz="4000" dirty="0">
              <a:solidFill>
                <a:srgbClr val="FFFFFF"/>
              </a:solidFill>
              <a:latin typeface="Comfortaa"/>
              <a:ea typeface="Comfortaa"/>
              <a:cs typeface="Comfortaa"/>
              <a:sym typeface="Comforta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5"/>
          <p:cNvSpPr txBox="1"/>
          <p:nvPr/>
        </p:nvSpPr>
        <p:spPr>
          <a:xfrm>
            <a:off x="-11100" y="0"/>
            <a:ext cx="9166200" cy="15933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4800">
                <a:solidFill>
                  <a:schemeClr val="lt1"/>
                </a:solidFill>
                <a:latin typeface="Comfortaa"/>
                <a:ea typeface="Comfortaa"/>
                <a:cs typeface="Comfortaa"/>
                <a:sym typeface="Comfortaa"/>
              </a:rPr>
              <a:t> Infant Meal Pattern Chart  Reminders</a:t>
            </a:r>
            <a:endParaRPr sz="4800">
              <a:solidFill>
                <a:schemeClr val="lt1"/>
              </a:solidFill>
              <a:latin typeface="Comfortaa"/>
              <a:ea typeface="Comfortaa"/>
              <a:cs typeface="Comfortaa"/>
              <a:sym typeface="Comfortaa"/>
            </a:endParaRPr>
          </a:p>
          <a:p>
            <a:pPr marL="0" lvl="0" indent="0" algn="l" rtl="0">
              <a:lnSpc>
                <a:spcPct val="200000"/>
              </a:lnSpc>
              <a:spcBef>
                <a:spcPts val="0"/>
              </a:spcBef>
              <a:spcAft>
                <a:spcPts val="0"/>
              </a:spcAft>
              <a:buClr>
                <a:schemeClr val="dk1"/>
              </a:buClr>
              <a:buSzPts val="1100"/>
              <a:buFont typeface="Arial"/>
              <a:buNone/>
            </a:pPr>
            <a:endParaRPr sz="4800">
              <a:solidFill>
                <a:schemeClr val="lt1"/>
              </a:solidFill>
              <a:latin typeface="Salsa"/>
              <a:ea typeface="Salsa"/>
              <a:cs typeface="Salsa"/>
              <a:sym typeface="Salsa"/>
            </a:endParaRPr>
          </a:p>
        </p:txBody>
      </p:sp>
      <p:sp>
        <p:nvSpPr>
          <p:cNvPr id="70" name="Google Shape;70;p15"/>
          <p:cNvSpPr txBox="1"/>
          <p:nvPr/>
        </p:nvSpPr>
        <p:spPr>
          <a:xfrm>
            <a:off x="360925" y="1720050"/>
            <a:ext cx="7687200" cy="3996600"/>
          </a:xfrm>
          <a:prstGeom prst="rect">
            <a:avLst/>
          </a:prstGeom>
          <a:solidFill>
            <a:srgbClr val="FFFFFF"/>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i="1"/>
              <a:t>Meal Pattern Reminders </a:t>
            </a:r>
            <a:endParaRPr sz="1800" b="1" i="1"/>
          </a:p>
          <a:p>
            <a:pPr marL="0" lvl="0" indent="0" algn="l" rtl="0">
              <a:spcBef>
                <a:spcPts val="0"/>
              </a:spcBef>
              <a:spcAft>
                <a:spcPts val="0"/>
              </a:spcAft>
              <a:buNone/>
            </a:pPr>
            <a:endParaRPr/>
          </a:p>
          <a:p>
            <a:pPr marL="0" lvl="0" indent="0" algn="l" rtl="0">
              <a:lnSpc>
                <a:spcPct val="115000"/>
              </a:lnSpc>
              <a:spcBef>
                <a:spcPts val="0"/>
              </a:spcBef>
              <a:spcAft>
                <a:spcPts val="0"/>
              </a:spcAft>
              <a:buNone/>
            </a:pPr>
            <a:r>
              <a:rPr lang="en" b="1"/>
              <a:t>Encourage and Support breastfeeding:</a:t>
            </a:r>
            <a:endParaRPr b="1"/>
          </a:p>
          <a:p>
            <a:pPr marL="457200" lvl="0" indent="-317500" algn="l" rtl="0">
              <a:lnSpc>
                <a:spcPct val="115000"/>
              </a:lnSpc>
              <a:spcBef>
                <a:spcPts val="0"/>
              </a:spcBef>
              <a:spcAft>
                <a:spcPts val="0"/>
              </a:spcAft>
              <a:buSzPts val="1400"/>
              <a:buChar char="●"/>
            </a:pPr>
            <a:r>
              <a:rPr lang="en"/>
              <a:t>Providers may receive reimbursement for meals when a mother comes to the daycare and breastfeeds her child</a:t>
            </a:r>
            <a:endParaRPr/>
          </a:p>
          <a:p>
            <a:pPr marL="457200" lvl="0" indent="-317500" algn="l" rtl="0">
              <a:lnSpc>
                <a:spcPct val="115000"/>
              </a:lnSpc>
              <a:spcBef>
                <a:spcPts val="0"/>
              </a:spcBef>
              <a:spcAft>
                <a:spcPts val="0"/>
              </a:spcAft>
              <a:buSzPts val="1400"/>
              <a:buChar char="●"/>
            </a:pPr>
            <a:r>
              <a:rPr lang="en"/>
              <a:t>From 0 through 5 month old, only breastmilk and/or formula are required to be served. </a:t>
            </a:r>
            <a:endParaRPr/>
          </a:p>
          <a:p>
            <a:pPr marL="0" lvl="0" indent="0" algn="l" rtl="0">
              <a:spcBef>
                <a:spcPts val="0"/>
              </a:spcBef>
              <a:spcAft>
                <a:spcPts val="0"/>
              </a:spcAft>
              <a:buNone/>
            </a:pPr>
            <a:endParaRPr/>
          </a:p>
          <a:p>
            <a:pPr marL="0" lvl="0" indent="0" algn="l" rtl="0">
              <a:lnSpc>
                <a:spcPct val="115000"/>
              </a:lnSpc>
              <a:spcBef>
                <a:spcPts val="0"/>
              </a:spcBef>
              <a:spcAft>
                <a:spcPts val="0"/>
              </a:spcAft>
              <a:buNone/>
            </a:pPr>
            <a:r>
              <a:rPr lang="en" b="1"/>
              <a:t>Developmentally appropriate meals:</a:t>
            </a:r>
            <a:endParaRPr b="1"/>
          </a:p>
          <a:p>
            <a:pPr marL="457200" lvl="0" indent="-317500" algn="l" rtl="0">
              <a:lnSpc>
                <a:spcPct val="115000"/>
              </a:lnSpc>
              <a:spcBef>
                <a:spcPts val="0"/>
              </a:spcBef>
              <a:spcAft>
                <a:spcPts val="0"/>
              </a:spcAft>
              <a:buSzPts val="1400"/>
              <a:buChar char="●"/>
            </a:pPr>
            <a:r>
              <a:rPr lang="en"/>
              <a:t>At age 6 months solid foods are to be gradually introduced ,</a:t>
            </a:r>
            <a:endParaRPr/>
          </a:p>
          <a:p>
            <a:pPr marL="457200" lvl="0" indent="0" algn="l" rtl="0">
              <a:lnSpc>
                <a:spcPct val="115000"/>
              </a:lnSpc>
              <a:spcBef>
                <a:spcPts val="0"/>
              </a:spcBef>
              <a:spcAft>
                <a:spcPts val="0"/>
              </a:spcAft>
              <a:buNone/>
            </a:pPr>
            <a:r>
              <a:rPr lang="en"/>
              <a:t>as developmentally ready.</a:t>
            </a:r>
            <a:endParaRPr/>
          </a:p>
          <a:p>
            <a:pPr marL="0" lvl="0" indent="0" algn="l" rtl="0">
              <a:spcBef>
                <a:spcPts val="0"/>
              </a:spcBef>
              <a:spcAft>
                <a:spcPts val="0"/>
              </a:spcAft>
              <a:buNone/>
            </a:pPr>
            <a:endParaRPr/>
          </a:p>
          <a:p>
            <a:pPr marL="0" lvl="0" indent="0" algn="l" rtl="0">
              <a:lnSpc>
                <a:spcPct val="115000"/>
              </a:lnSpc>
              <a:spcBef>
                <a:spcPts val="0"/>
              </a:spcBef>
              <a:spcAft>
                <a:spcPts val="0"/>
              </a:spcAft>
              <a:buNone/>
            </a:pPr>
            <a:r>
              <a:rPr lang="en" b="1"/>
              <a:t>More Nutritious Meals:</a:t>
            </a:r>
            <a:endParaRPr b="1"/>
          </a:p>
          <a:p>
            <a:pPr marL="457200" lvl="0" indent="-317500" algn="l" rtl="0">
              <a:lnSpc>
                <a:spcPct val="115000"/>
              </a:lnSpc>
              <a:spcBef>
                <a:spcPts val="0"/>
              </a:spcBef>
              <a:spcAft>
                <a:spcPts val="0"/>
              </a:spcAft>
              <a:buSzPts val="1400"/>
              <a:buChar char="●"/>
            </a:pPr>
            <a:r>
              <a:rPr lang="en"/>
              <a:t>It is required that you Offer and Serve a Veggie and/or Fruit </a:t>
            </a:r>
            <a:endParaRPr/>
          </a:p>
          <a:p>
            <a:pPr marL="457200" lvl="0" indent="0" algn="l" rtl="0">
              <a:lnSpc>
                <a:spcPct val="115000"/>
              </a:lnSpc>
              <a:spcBef>
                <a:spcPts val="0"/>
              </a:spcBef>
              <a:spcAft>
                <a:spcPts val="0"/>
              </a:spcAft>
              <a:buNone/>
            </a:pPr>
            <a:r>
              <a:rPr lang="en"/>
              <a:t>at snack time for infants 6 through 11 months. </a:t>
            </a:r>
            <a:endParaRPr/>
          </a:p>
          <a:p>
            <a:pPr marL="457200" lvl="0" indent="-317500" algn="l" rtl="0">
              <a:lnSpc>
                <a:spcPct val="115000"/>
              </a:lnSpc>
              <a:spcBef>
                <a:spcPts val="0"/>
              </a:spcBef>
              <a:spcAft>
                <a:spcPts val="0"/>
              </a:spcAft>
              <a:buSzPts val="1400"/>
              <a:buChar char="●"/>
            </a:pPr>
            <a:r>
              <a:rPr lang="en"/>
              <a:t>Juice is not allowed at any age</a:t>
            </a:r>
            <a:endParaRPr/>
          </a:p>
          <a:p>
            <a:pPr marL="457200" lvl="0" indent="0" algn="l" rtl="0">
              <a:spcBef>
                <a:spcPts val="0"/>
              </a:spcBef>
              <a:spcAft>
                <a:spcPts val="0"/>
              </a:spcAft>
              <a:buNone/>
            </a:pPr>
            <a:endParaRPr/>
          </a:p>
        </p:txBody>
      </p:sp>
      <p:sp>
        <p:nvSpPr>
          <p:cNvPr id="71" name="Google Shape;71;p15"/>
          <p:cNvSpPr/>
          <p:nvPr/>
        </p:nvSpPr>
        <p:spPr>
          <a:xfrm>
            <a:off x="8048125" y="1720050"/>
            <a:ext cx="936600" cy="936600"/>
          </a:xfrm>
          <a:prstGeom prst="ellipse">
            <a:avLst/>
          </a:prstGeom>
          <a:solidFill>
            <a:srgbClr val="93C47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5"/>
          <p:cNvSpPr/>
          <p:nvPr/>
        </p:nvSpPr>
        <p:spPr>
          <a:xfrm>
            <a:off x="8150575" y="1832550"/>
            <a:ext cx="731700" cy="711600"/>
          </a:xfrm>
          <a:prstGeom prst="star5">
            <a:avLst>
              <a:gd name="adj" fmla="val 19098"/>
              <a:gd name="hf" fmla="val 105146"/>
              <a:gd name="vf" fmla="val 110557"/>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15"/>
          <p:cNvSpPr/>
          <p:nvPr/>
        </p:nvSpPr>
        <p:spPr>
          <a:xfrm>
            <a:off x="527250" y="5498688"/>
            <a:ext cx="936600" cy="936600"/>
          </a:xfrm>
          <a:prstGeom prst="ellipse">
            <a:avLst/>
          </a:prstGeom>
          <a:solidFill>
            <a:srgbClr val="93C47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5"/>
          <p:cNvSpPr/>
          <p:nvPr/>
        </p:nvSpPr>
        <p:spPr>
          <a:xfrm>
            <a:off x="629700" y="5538150"/>
            <a:ext cx="731700" cy="857700"/>
          </a:xfrm>
          <a:prstGeom prst="star4">
            <a:avLst>
              <a:gd name="adj" fmla="val 12500"/>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5" name="Google Shape;75;p15" title="7.jpg"/>
          <p:cNvPicPr preferRelativeResize="0"/>
          <p:nvPr/>
        </p:nvPicPr>
        <p:blipFill>
          <a:blip r:embed="rId3">
            <a:alphaModFix/>
          </a:blip>
          <a:stretch>
            <a:fillRect/>
          </a:stretch>
        </p:blipFill>
        <p:spPr>
          <a:xfrm>
            <a:off x="5859800" y="4137850"/>
            <a:ext cx="2615401" cy="261540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Tm="46201"/>
    </mc:Choice>
    <mc:Fallback xmlns="">
      <p:transition spd="slow" advTm="4620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
                                        </p:tgtEl>
                                        <p:attrNameLst>
                                          <p:attrName>style.visibility</p:attrName>
                                        </p:attrNameLst>
                                      </p:cBhvr>
                                      <p:to>
                                        <p:strVal val="visible"/>
                                      </p:to>
                                    </p:set>
                                    <p:animEffect transition="in" filter="fade">
                                      <p:cBhvr>
                                        <p:cTn id="7" dur="10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7" name="Google Shape;297;p45"/>
          <p:cNvSpPr txBox="1"/>
          <p:nvPr/>
        </p:nvSpPr>
        <p:spPr>
          <a:xfrm>
            <a:off x="0" y="0"/>
            <a:ext cx="9144000" cy="6858001"/>
          </a:xfrm>
          <a:prstGeom prst="rect">
            <a:avLst/>
          </a:prstGeom>
          <a:solidFill>
            <a:srgbClr val="93C47D"/>
          </a:solid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4800">
                <a:solidFill>
                  <a:srgbClr val="FFFFFF"/>
                </a:solidFill>
                <a:latin typeface="Salsa" panose="020B0604020202020204" charset="0"/>
                <a:ea typeface="Comfortaa"/>
                <a:cs typeface="Comfortaa"/>
                <a:sym typeface="Comfortaa"/>
              </a:rPr>
              <a:t>Daily M</a:t>
            </a:r>
            <a:r>
              <a:rPr lang="en-US" sz="4800">
                <a:solidFill>
                  <a:srgbClr val="FFFFFF"/>
                </a:solidFill>
                <a:latin typeface="Salsa" panose="020B0604020202020204" charset="0"/>
                <a:ea typeface="Comfortaa"/>
                <a:cs typeface="Comfortaa"/>
                <a:sym typeface="Comfortaa"/>
              </a:rPr>
              <a:t>e</a:t>
            </a:r>
            <a:r>
              <a:rPr lang="en" sz="4800">
                <a:solidFill>
                  <a:srgbClr val="FFFFFF"/>
                </a:solidFill>
                <a:latin typeface="Salsa" panose="020B0604020202020204" charset="0"/>
                <a:ea typeface="Comfortaa"/>
                <a:cs typeface="Comfortaa"/>
                <a:sym typeface="Comfortaa"/>
              </a:rPr>
              <a:t>al</a:t>
            </a:r>
            <a:endParaRPr lang="en" sz="4800" dirty="0">
              <a:solidFill>
                <a:srgbClr val="FFFFFF"/>
              </a:solidFill>
              <a:latin typeface="Salsa" panose="020B0604020202020204" charset="0"/>
              <a:ea typeface="Comfortaa"/>
              <a:cs typeface="Comfortaa"/>
              <a:sym typeface="Comfortaa"/>
            </a:endParaRPr>
          </a:p>
          <a:p>
            <a:pPr marL="0" lvl="0" indent="0" algn="r" rtl="0">
              <a:spcBef>
                <a:spcPts val="0"/>
              </a:spcBef>
              <a:spcAft>
                <a:spcPts val="0"/>
              </a:spcAft>
              <a:buNone/>
            </a:pPr>
            <a:r>
              <a:rPr lang="en" sz="4800" dirty="0">
                <a:solidFill>
                  <a:srgbClr val="FFFFFF"/>
                </a:solidFill>
                <a:latin typeface="Salsa" panose="020B0604020202020204" charset="0"/>
                <a:ea typeface="Comfortaa"/>
                <a:cs typeface="Comfortaa"/>
                <a:sym typeface="Comfortaa"/>
              </a:rPr>
              <a:t> Worksheets</a:t>
            </a:r>
            <a:endParaRPr sz="4800" dirty="0">
              <a:solidFill>
                <a:srgbClr val="FFFFFF"/>
              </a:solidFill>
              <a:latin typeface="Salsa" panose="020B0604020202020204" charset="0"/>
              <a:ea typeface="Comfortaa"/>
              <a:cs typeface="Comfortaa"/>
              <a:sym typeface="Comfortaa"/>
            </a:endParaRPr>
          </a:p>
        </p:txBody>
      </p:sp>
      <p:pic>
        <p:nvPicPr>
          <p:cNvPr id="298" name="Google Shape;298;p45"/>
          <p:cNvPicPr preferRelativeResize="0"/>
          <p:nvPr/>
        </p:nvPicPr>
        <p:blipFill>
          <a:blip r:embed="rId3">
            <a:alphaModFix/>
          </a:blip>
          <a:stretch>
            <a:fillRect/>
          </a:stretch>
        </p:blipFill>
        <p:spPr>
          <a:xfrm>
            <a:off x="5493955" y="2297861"/>
            <a:ext cx="3165076" cy="2077081"/>
          </a:xfrm>
          <a:prstGeom prst="rect">
            <a:avLst/>
          </a:prstGeom>
          <a:noFill/>
          <a:ln>
            <a:solidFill>
              <a:schemeClr val="accent6">
                <a:lumMod val="50000"/>
              </a:schemeClr>
            </a:solidFill>
          </a:ln>
        </p:spPr>
      </p:pic>
      <p:pic>
        <p:nvPicPr>
          <p:cNvPr id="5" name="Picture 4">
            <a:extLst>
              <a:ext uri="{FF2B5EF4-FFF2-40B4-BE49-F238E27FC236}">
                <a16:creationId xmlns:a16="http://schemas.microsoft.com/office/drawing/2014/main" id="{25735836-8A05-6DD6-E3C7-3EDDF5EB5C24}"/>
              </a:ext>
            </a:extLst>
          </p:cNvPr>
          <p:cNvPicPr>
            <a:picLocks noChangeAspect="1"/>
          </p:cNvPicPr>
          <p:nvPr/>
        </p:nvPicPr>
        <p:blipFill>
          <a:blip r:embed="rId4"/>
          <a:srcRect b="11899"/>
          <a:stretch>
            <a:fillRect/>
          </a:stretch>
        </p:blipFill>
        <p:spPr>
          <a:xfrm>
            <a:off x="322923" y="315408"/>
            <a:ext cx="4601021" cy="6041985"/>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46"/>
          <p:cNvSpPr txBox="1"/>
          <p:nvPr/>
        </p:nvSpPr>
        <p:spPr>
          <a:xfrm>
            <a:off x="0" y="0"/>
            <a:ext cx="9144000" cy="1377387"/>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4800" dirty="0">
                <a:solidFill>
                  <a:srgbClr val="FFFFFF"/>
                </a:solidFill>
                <a:latin typeface="Comfortaa"/>
                <a:ea typeface="Comfortaa"/>
                <a:cs typeface="Comfortaa"/>
                <a:sym typeface="Comfortaa"/>
              </a:rPr>
              <a:t>Meal Benefit Form</a:t>
            </a:r>
            <a:endParaRPr sz="4800" dirty="0">
              <a:solidFill>
                <a:srgbClr val="FFFFFF"/>
              </a:solidFill>
              <a:latin typeface="Comfortaa"/>
              <a:ea typeface="Comfortaa"/>
              <a:cs typeface="Comfortaa"/>
              <a:sym typeface="Comfortaa"/>
            </a:endParaRPr>
          </a:p>
          <a:p>
            <a:pPr marL="0" lvl="0" indent="0" algn="ctr" rtl="0">
              <a:lnSpc>
                <a:spcPct val="100000"/>
              </a:lnSpc>
              <a:spcBef>
                <a:spcPts val="0"/>
              </a:spcBef>
              <a:spcAft>
                <a:spcPts val="0"/>
              </a:spcAft>
              <a:buNone/>
            </a:pPr>
            <a:r>
              <a:rPr lang="en" sz="3000" dirty="0">
                <a:solidFill>
                  <a:srgbClr val="FFFFFF"/>
                </a:solidFill>
                <a:latin typeface="Comfortaa"/>
                <a:ea typeface="Comfortaa"/>
                <a:cs typeface="Comfortaa"/>
                <a:sym typeface="Comfortaa"/>
              </a:rPr>
              <a:t>Claim your own Children</a:t>
            </a:r>
            <a:r>
              <a:rPr lang="en" sz="3000" dirty="0">
                <a:solidFill>
                  <a:srgbClr val="FFFFFF"/>
                </a:solidFill>
                <a:latin typeface="Salsa"/>
                <a:ea typeface="Salsa"/>
                <a:cs typeface="Salsa"/>
                <a:sym typeface="Salsa"/>
              </a:rPr>
              <a:t> </a:t>
            </a:r>
            <a:endParaRPr sz="3000" dirty="0">
              <a:solidFill>
                <a:srgbClr val="FFFFFF"/>
              </a:solidFill>
              <a:latin typeface="Salsa"/>
              <a:ea typeface="Salsa"/>
              <a:cs typeface="Salsa"/>
              <a:sym typeface="Salsa"/>
            </a:endParaRPr>
          </a:p>
        </p:txBody>
      </p:sp>
      <p:pic>
        <p:nvPicPr>
          <p:cNvPr id="4" name="Picture 3">
            <a:extLst>
              <a:ext uri="{FF2B5EF4-FFF2-40B4-BE49-F238E27FC236}">
                <a16:creationId xmlns:a16="http://schemas.microsoft.com/office/drawing/2014/main" id="{96102231-324E-FD2D-0B85-AC6E4203C70B}"/>
              </a:ext>
            </a:extLst>
          </p:cNvPr>
          <p:cNvPicPr>
            <a:picLocks noChangeAspect="1"/>
          </p:cNvPicPr>
          <p:nvPr/>
        </p:nvPicPr>
        <p:blipFill>
          <a:blip r:embed="rId3"/>
          <a:stretch>
            <a:fillRect/>
          </a:stretch>
        </p:blipFill>
        <p:spPr>
          <a:xfrm>
            <a:off x="185195" y="1551007"/>
            <a:ext cx="8773610" cy="4676172"/>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47"/>
          <p:cNvSpPr txBox="1"/>
          <p:nvPr/>
        </p:nvSpPr>
        <p:spPr>
          <a:xfrm>
            <a:off x="-11100" y="0"/>
            <a:ext cx="9166200" cy="9951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lnSpc>
                <a:spcPct val="200000"/>
              </a:lnSpc>
              <a:spcBef>
                <a:spcPts val="0"/>
              </a:spcBef>
              <a:spcAft>
                <a:spcPts val="0"/>
              </a:spcAft>
              <a:buClr>
                <a:schemeClr val="dk1"/>
              </a:buClr>
              <a:buSzPts val="1100"/>
              <a:buFont typeface="Arial"/>
              <a:buNone/>
            </a:pPr>
            <a:r>
              <a:rPr lang="en" sz="3600" dirty="0">
                <a:solidFill>
                  <a:schemeClr val="lt1"/>
                </a:solidFill>
                <a:latin typeface="Comfortaa"/>
                <a:ea typeface="Comfortaa"/>
                <a:cs typeface="Comfortaa"/>
                <a:sym typeface="Comfortaa"/>
              </a:rPr>
              <a:t>Medical Statement &amp; Milk Sub Form </a:t>
            </a:r>
            <a:endParaRPr sz="3600" dirty="0">
              <a:solidFill>
                <a:schemeClr val="lt1"/>
              </a:solidFill>
              <a:latin typeface="Comfortaa"/>
              <a:ea typeface="Comfortaa"/>
              <a:cs typeface="Comfortaa"/>
              <a:sym typeface="Comfortaa"/>
            </a:endParaRPr>
          </a:p>
          <a:p>
            <a:pPr marL="0" lvl="0" indent="0" algn="l" rtl="0">
              <a:spcBef>
                <a:spcPts val="0"/>
              </a:spcBef>
              <a:spcAft>
                <a:spcPts val="0"/>
              </a:spcAft>
              <a:buNone/>
            </a:pPr>
            <a:endParaRPr dirty="0"/>
          </a:p>
        </p:txBody>
      </p:sp>
      <p:pic>
        <p:nvPicPr>
          <p:cNvPr id="3" name="Picture 2">
            <a:extLst>
              <a:ext uri="{FF2B5EF4-FFF2-40B4-BE49-F238E27FC236}">
                <a16:creationId xmlns:a16="http://schemas.microsoft.com/office/drawing/2014/main" id="{53077334-410F-F510-C8AC-D8889C147370}"/>
              </a:ext>
            </a:extLst>
          </p:cNvPr>
          <p:cNvPicPr>
            <a:picLocks noChangeAspect="1"/>
          </p:cNvPicPr>
          <p:nvPr/>
        </p:nvPicPr>
        <p:blipFill>
          <a:blip r:embed="rId3"/>
          <a:stretch>
            <a:fillRect/>
          </a:stretch>
        </p:blipFill>
        <p:spPr>
          <a:xfrm>
            <a:off x="11100" y="1257073"/>
            <a:ext cx="9144000" cy="5600927"/>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48"/>
          <p:cNvSpPr txBox="1"/>
          <p:nvPr/>
        </p:nvSpPr>
        <p:spPr>
          <a:xfrm>
            <a:off x="-11100" y="0"/>
            <a:ext cx="9166200" cy="13797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4800" dirty="0">
                <a:solidFill>
                  <a:schemeClr val="lt1"/>
                </a:solidFill>
                <a:latin typeface="Comfortaa"/>
                <a:ea typeface="Comfortaa"/>
                <a:cs typeface="Comfortaa"/>
                <a:sym typeface="Comfortaa"/>
              </a:rPr>
              <a:t>Capacity Regulations</a:t>
            </a:r>
            <a:endParaRPr sz="4800" dirty="0">
              <a:solidFill>
                <a:schemeClr val="lt1"/>
              </a:solidFill>
              <a:latin typeface="Comfortaa"/>
              <a:ea typeface="Comfortaa"/>
              <a:cs typeface="Comfortaa"/>
              <a:sym typeface="Comfortaa"/>
            </a:endParaRPr>
          </a:p>
          <a:p>
            <a:pPr marL="0" lvl="0" indent="0" algn="l" rtl="0">
              <a:spcBef>
                <a:spcPts val="0"/>
              </a:spcBef>
              <a:spcAft>
                <a:spcPts val="0"/>
              </a:spcAft>
              <a:buClr>
                <a:srgbClr val="000000"/>
              </a:buClr>
              <a:buSzPts val="1100"/>
              <a:buFont typeface="Arial"/>
              <a:buNone/>
            </a:pPr>
            <a:endParaRPr dirty="0"/>
          </a:p>
        </p:txBody>
      </p:sp>
      <p:pic>
        <p:nvPicPr>
          <p:cNvPr id="7" name="Picture 6">
            <a:extLst>
              <a:ext uri="{FF2B5EF4-FFF2-40B4-BE49-F238E27FC236}">
                <a16:creationId xmlns:a16="http://schemas.microsoft.com/office/drawing/2014/main" id="{18B703D3-B74B-B204-1EE5-CE525922F15B}"/>
              </a:ext>
            </a:extLst>
          </p:cNvPr>
          <p:cNvPicPr>
            <a:picLocks noChangeAspect="1"/>
          </p:cNvPicPr>
          <p:nvPr/>
        </p:nvPicPr>
        <p:blipFill>
          <a:blip r:embed="rId3"/>
          <a:stretch>
            <a:fillRect/>
          </a:stretch>
        </p:blipFill>
        <p:spPr>
          <a:xfrm>
            <a:off x="0" y="875109"/>
            <a:ext cx="9144000" cy="6081276"/>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49"/>
          <p:cNvSpPr txBox="1"/>
          <p:nvPr/>
        </p:nvSpPr>
        <p:spPr>
          <a:xfrm>
            <a:off x="0" y="0"/>
            <a:ext cx="9144000" cy="12882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4800">
                <a:solidFill>
                  <a:srgbClr val="FFFFFF"/>
                </a:solidFill>
                <a:latin typeface="Comfortaa"/>
                <a:ea typeface="Comfortaa"/>
                <a:cs typeface="Comfortaa"/>
                <a:sym typeface="Comfortaa"/>
              </a:rPr>
              <a:t>Home Daycare License </a:t>
            </a:r>
            <a:endParaRPr sz="4800">
              <a:solidFill>
                <a:srgbClr val="FFFFFF"/>
              </a:solidFill>
              <a:latin typeface="Comfortaa"/>
              <a:ea typeface="Comfortaa"/>
              <a:cs typeface="Comfortaa"/>
              <a:sym typeface="Comfortaa"/>
            </a:endParaRPr>
          </a:p>
        </p:txBody>
      </p:sp>
      <p:pic>
        <p:nvPicPr>
          <p:cNvPr id="3" name="Picture 2">
            <a:extLst>
              <a:ext uri="{FF2B5EF4-FFF2-40B4-BE49-F238E27FC236}">
                <a16:creationId xmlns:a16="http://schemas.microsoft.com/office/drawing/2014/main" id="{0204A237-A29D-2F0E-0A13-019378D2147B}"/>
              </a:ext>
            </a:extLst>
          </p:cNvPr>
          <p:cNvPicPr>
            <a:picLocks noChangeAspect="1"/>
          </p:cNvPicPr>
          <p:nvPr/>
        </p:nvPicPr>
        <p:blipFill>
          <a:blip r:embed="rId3"/>
          <a:stretch>
            <a:fillRect/>
          </a:stretch>
        </p:blipFill>
        <p:spPr>
          <a:xfrm>
            <a:off x="254642" y="1407545"/>
            <a:ext cx="8623139" cy="5107781"/>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50"/>
          <p:cNvSpPr txBox="1"/>
          <p:nvPr/>
        </p:nvSpPr>
        <p:spPr>
          <a:xfrm>
            <a:off x="-11100" y="0"/>
            <a:ext cx="9144000" cy="12882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4800" dirty="0">
                <a:solidFill>
                  <a:srgbClr val="FFFFFF"/>
                </a:solidFill>
                <a:latin typeface="Comfortaa"/>
                <a:ea typeface="Comfortaa"/>
                <a:cs typeface="Comfortaa"/>
                <a:sym typeface="Comfortaa"/>
              </a:rPr>
              <a:t>Home Daycare License Fees </a:t>
            </a:r>
            <a:endParaRPr sz="4800" dirty="0">
              <a:solidFill>
                <a:srgbClr val="FFFFFF"/>
              </a:solidFill>
              <a:latin typeface="Comfortaa"/>
              <a:ea typeface="Comfortaa"/>
              <a:cs typeface="Comfortaa"/>
              <a:sym typeface="Comfortaa"/>
            </a:endParaRPr>
          </a:p>
        </p:txBody>
      </p:sp>
      <p:sp>
        <p:nvSpPr>
          <p:cNvPr id="331" name="Google Shape;331;p50"/>
          <p:cNvSpPr txBox="1"/>
          <p:nvPr/>
        </p:nvSpPr>
        <p:spPr>
          <a:xfrm>
            <a:off x="178250" y="1346250"/>
            <a:ext cx="8226300" cy="5245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800" b="1" u="sng"/>
              <a:t>Did you forget something?</a:t>
            </a:r>
            <a:endParaRPr sz="1800" b="1" u="sng"/>
          </a:p>
          <a:p>
            <a:pPr marL="457200" lvl="0" indent="0" algn="l" rtl="0">
              <a:lnSpc>
                <a:spcPct val="115000"/>
              </a:lnSpc>
              <a:spcBef>
                <a:spcPts val="0"/>
              </a:spcBef>
              <a:spcAft>
                <a:spcPts val="0"/>
              </a:spcAft>
              <a:buNone/>
            </a:pPr>
            <a:endParaRPr sz="1800" b="1" u="sng"/>
          </a:p>
          <a:p>
            <a:pPr marL="0" lvl="0" indent="0" algn="l" rtl="0">
              <a:lnSpc>
                <a:spcPct val="115000"/>
              </a:lnSpc>
              <a:spcBef>
                <a:spcPts val="0"/>
              </a:spcBef>
              <a:spcAft>
                <a:spcPts val="0"/>
              </a:spcAft>
              <a:buNone/>
            </a:pPr>
            <a:r>
              <a:rPr lang="en" b="1"/>
              <a:t>SUBMIT YOUR PROOF OF PAYMENT</a:t>
            </a:r>
            <a:endParaRPr b="1"/>
          </a:p>
          <a:p>
            <a:pPr marL="0" lvl="0" indent="0" algn="l" rtl="0">
              <a:lnSpc>
                <a:spcPct val="115000"/>
              </a:lnSpc>
              <a:spcBef>
                <a:spcPts val="0"/>
              </a:spcBef>
              <a:spcAft>
                <a:spcPts val="0"/>
              </a:spcAft>
              <a:buNone/>
            </a:pPr>
            <a:endParaRPr b="1"/>
          </a:p>
          <a:p>
            <a:pPr marL="0" lvl="0" indent="0" algn="l" rtl="0">
              <a:lnSpc>
                <a:spcPct val="115000"/>
              </a:lnSpc>
              <a:spcBef>
                <a:spcPts val="0"/>
              </a:spcBef>
              <a:spcAft>
                <a:spcPts val="0"/>
              </a:spcAft>
              <a:buNone/>
            </a:pPr>
            <a:endParaRPr b="1"/>
          </a:p>
          <a:p>
            <a:pPr marL="0" lvl="0" indent="0" algn="l" rtl="0">
              <a:lnSpc>
                <a:spcPct val="115000"/>
              </a:lnSpc>
              <a:spcBef>
                <a:spcPts val="0"/>
              </a:spcBef>
              <a:spcAft>
                <a:spcPts val="0"/>
              </a:spcAft>
              <a:buNone/>
            </a:pPr>
            <a:endParaRPr b="1"/>
          </a:p>
          <a:p>
            <a:pPr marL="0" lvl="0" indent="0" algn="l" rtl="0">
              <a:lnSpc>
                <a:spcPct val="115000"/>
              </a:lnSpc>
              <a:spcBef>
                <a:spcPts val="0"/>
              </a:spcBef>
              <a:spcAft>
                <a:spcPts val="0"/>
              </a:spcAft>
              <a:buNone/>
            </a:pPr>
            <a:endParaRPr b="1"/>
          </a:p>
          <a:p>
            <a:pPr marL="0" marR="0" lvl="0" indent="0" algn="l" rtl="0">
              <a:lnSpc>
                <a:spcPct val="153181"/>
              </a:lnSpc>
              <a:spcBef>
                <a:spcPts val="0"/>
              </a:spcBef>
              <a:spcAft>
                <a:spcPts val="0"/>
              </a:spcAft>
              <a:buClr>
                <a:schemeClr val="dk1"/>
              </a:buClr>
              <a:buSzPts val="1100"/>
              <a:buFont typeface="Arial"/>
              <a:buNone/>
            </a:pPr>
            <a:r>
              <a:rPr lang="en" b="1" u="sng">
                <a:solidFill>
                  <a:schemeClr val="dk1"/>
                </a:solidFill>
              </a:rPr>
              <a:t>Licensing Renewal:</a:t>
            </a:r>
            <a:endParaRPr b="1" u="sng">
              <a:solidFill>
                <a:schemeClr val="dk1"/>
              </a:solidFill>
            </a:endParaRPr>
          </a:p>
          <a:p>
            <a:pPr marL="0" lvl="0" indent="0" algn="l" rtl="0">
              <a:lnSpc>
                <a:spcPct val="109090"/>
              </a:lnSpc>
              <a:spcBef>
                <a:spcPts val="0"/>
              </a:spcBef>
              <a:spcAft>
                <a:spcPts val="0"/>
              </a:spcAft>
              <a:buClr>
                <a:schemeClr val="dk1"/>
              </a:buClr>
              <a:buSzPts val="1100"/>
              <a:buFont typeface="Arial"/>
              <a:buNone/>
            </a:pPr>
            <a:r>
              <a:rPr lang="en" sz="1100">
                <a:solidFill>
                  <a:schemeClr val="dk1"/>
                </a:solidFill>
              </a:rPr>
              <a:t>Federal rules require that in order to participate in the Child Care Food Program, you must have a current child care license. Since most licenses do not have an expiration date, you are required to pay annual fees in order to keep your license current.</a:t>
            </a:r>
            <a:endParaRPr sz="1100">
              <a:solidFill>
                <a:schemeClr val="dk1"/>
              </a:solidFill>
            </a:endParaRPr>
          </a:p>
          <a:p>
            <a:pPr marL="0" lvl="0" indent="0" algn="l" rtl="0">
              <a:lnSpc>
                <a:spcPct val="109090"/>
              </a:lnSpc>
              <a:spcBef>
                <a:spcPts val="0"/>
              </a:spcBef>
              <a:spcAft>
                <a:spcPts val="0"/>
              </a:spcAft>
              <a:buClr>
                <a:schemeClr val="dk1"/>
              </a:buClr>
              <a:buSzPts val="1100"/>
              <a:buFont typeface="Arial"/>
              <a:buNone/>
            </a:pPr>
            <a:r>
              <a:rPr lang="en" sz="1100">
                <a:solidFill>
                  <a:schemeClr val="dk1"/>
                </a:solidFill>
              </a:rPr>
              <a:t> </a:t>
            </a:r>
            <a:endParaRPr sz="1100">
              <a:solidFill>
                <a:schemeClr val="dk1"/>
              </a:solidFill>
            </a:endParaRPr>
          </a:p>
          <a:p>
            <a:pPr marL="0" marR="0" lvl="0" indent="0" algn="l" rtl="0">
              <a:lnSpc>
                <a:spcPct val="115000"/>
              </a:lnSpc>
              <a:spcBef>
                <a:spcPts val="0"/>
              </a:spcBef>
              <a:spcAft>
                <a:spcPts val="0"/>
              </a:spcAft>
              <a:buClr>
                <a:schemeClr val="dk1"/>
              </a:buClr>
              <a:buSzPts val="1100"/>
              <a:buFont typeface="Arial"/>
              <a:buNone/>
            </a:pPr>
            <a:r>
              <a:rPr lang="en" sz="1100">
                <a:solidFill>
                  <a:schemeClr val="dk1"/>
                </a:solidFill>
              </a:rPr>
              <a:t>As proof that you have paid your fees, you will need to send us a copy of either of the following;</a:t>
            </a:r>
            <a:endParaRPr sz="1100">
              <a:solidFill>
                <a:schemeClr val="dk1"/>
              </a:solidFill>
            </a:endParaRPr>
          </a:p>
          <a:p>
            <a:pPr marL="0" lvl="0" indent="0" algn="l" rtl="0">
              <a:lnSpc>
                <a:spcPct val="109090"/>
              </a:lnSpc>
              <a:spcBef>
                <a:spcPts val="0"/>
              </a:spcBef>
              <a:spcAft>
                <a:spcPts val="0"/>
              </a:spcAft>
              <a:buClr>
                <a:schemeClr val="dk1"/>
              </a:buClr>
              <a:buSzPts val="1100"/>
              <a:buFont typeface="Arial"/>
              <a:buNone/>
            </a:pPr>
            <a:r>
              <a:rPr lang="en" sz="1100">
                <a:solidFill>
                  <a:schemeClr val="dk1"/>
                </a:solidFill>
              </a:rPr>
              <a:t> </a:t>
            </a:r>
            <a:endParaRPr sz="1100">
              <a:solidFill>
                <a:schemeClr val="dk1"/>
              </a:solidFill>
            </a:endParaRPr>
          </a:p>
          <a:p>
            <a:pPr marL="457200" marR="0" lvl="0" indent="-298450" algn="l" rtl="0">
              <a:lnSpc>
                <a:spcPct val="115000"/>
              </a:lnSpc>
              <a:spcBef>
                <a:spcPts val="0"/>
              </a:spcBef>
              <a:spcAft>
                <a:spcPts val="0"/>
              </a:spcAft>
              <a:buClr>
                <a:schemeClr val="dk1"/>
              </a:buClr>
              <a:buSzPts val="1100"/>
              <a:buChar char="❖"/>
            </a:pPr>
            <a:r>
              <a:rPr lang="en" sz="1100">
                <a:solidFill>
                  <a:schemeClr val="dk1"/>
                </a:solidFill>
              </a:rPr>
              <a:t>COPY OF YOUR CANCELED CHECK (FRONT &amp; BACK)</a:t>
            </a:r>
            <a:endParaRPr sz="1100">
              <a:solidFill>
                <a:schemeClr val="dk1"/>
              </a:solidFill>
            </a:endParaRPr>
          </a:p>
          <a:p>
            <a:pPr marL="457200" marR="0" lvl="0" indent="-298450" algn="l" rtl="0">
              <a:lnSpc>
                <a:spcPct val="115000"/>
              </a:lnSpc>
              <a:spcBef>
                <a:spcPts val="0"/>
              </a:spcBef>
              <a:spcAft>
                <a:spcPts val="0"/>
              </a:spcAft>
              <a:buClr>
                <a:schemeClr val="dk1"/>
              </a:buClr>
              <a:buSzPts val="1100"/>
              <a:buChar char="❖"/>
            </a:pPr>
            <a:r>
              <a:rPr lang="en" sz="1100">
                <a:solidFill>
                  <a:schemeClr val="dk1"/>
                </a:solidFill>
              </a:rPr>
              <a:t>MONEY ORDER</a:t>
            </a:r>
            <a:endParaRPr sz="1100">
              <a:solidFill>
                <a:schemeClr val="dk1"/>
              </a:solidFill>
            </a:endParaRPr>
          </a:p>
          <a:p>
            <a:pPr marL="457200" marR="0" lvl="0" indent="-298450" algn="l" rtl="0">
              <a:lnSpc>
                <a:spcPct val="115000"/>
              </a:lnSpc>
              <a:spcBef>
                <a:spcPts val="0"/>
              </a:spcBef>
              <a:spcAft>
                <a:spcPts val="0"/>
              </a:spcAft>
              <a:buClr>
                <a:schemeClr val="dk1"/>
              </a:buClr>
              <a:buSzPts val="1100"/>
              <a:buChar char="❖"/>
            </a:pPr>
            <a:r>
              <a:rPr lang="en" sz="1100">
                <a:solidFill>
                  <a:schemeClr val="dk1"/>
                </a:solidFill>
              </a:rPr>
              <a:t>IF PAID ON-LINE A COPY OF ON-LINE RECEIPT</a:t>
            </a:r>
            <a:endParaRPr sz="1100">
              <a:solidFill>
                <a:schemeClr val="dk1"/>
              </a:solidFill>
            </a:endParaRPr>
          </a:p>
          <a:p>
            <a:pPr marL="457200" marR="0" lvl="0" indent="-298450" algn="l" rtl="0">
              <a:lnSpc>
                <a:spcPct val="115000"/>
              </a:lnSpc>
              <a:spcBef>
                <a:spcPts val="0"/>
              </a:spcBef>
              <a:spcAft>
                <a:spcPts val="0"/>
              </a:spcAft>
              <a:buClr>
                <a:schemeClr val="dk1"/>
              </a:buClr>
              <a:buSzPts val="1100"/>
              <a:buChar char="❖"/>
            </a:pPr>
            <a:r>
              <a:rPr lang="en" sz="1100">
                <a:solidFill>
                  <a:schemeClr val="dk1"/>
                </a:solidFill>
              </a:rPr>
              <a:t>COPY OF BANK STATEMENT</a:t>
            </a:r>
            <a:endParaRPr sz="1100">
              <a:solidFill>
                <a:schemeClr val="dk1"/>
              </a:solidFill>
            </a:endParaRPr>
          </a:p>
          <a:p>
            <a:pPr marL="0" lvl="0" indent="0" algn="l" rtl="0">
              <a:lnSpc>
                <a:spcPct val="109090"/>
              </a:lnSpc>
              <a:spcBef>
                <a:spcPts val="0"/>
              </a:spcBef>
              <a:spcAft>
                <a:spcPts val="0"/>
              </a:spcAft>
              <a:buClr>
                <a:schemeClr val="dk1"/>
              </a:buClr>
              <a:buSzPts val="1100"/>
              <a:buFont typeface="Arial"/>
              <a:buNone/>
            </a:pPr>
            <a:r>
              <a:rPr lang="en" sz="1100">
                <a:solidFill>
                  <a:schemeClr val="dk1"/>
                </a:solidFill>
              </a:rPr>
              <a:t> </a:t>
            </a:r>
            <a:endParaRPr sz="1100">
              <a:solidFill>
                <a:schemeClr val="dk1"/>
              </a:solidFill>
            </a:endParaRPr>
          </a:p>
          <a:p>
            <a:pPr marL="177800" marR="0" lvl="0" indent="0" algn="l" rtl="0">
              <a:lnSpc>
                <a:spcPct val="115000"/>
              </a:lnSpc>
              <a:spcBef>
                <a:spcPts val="0"/>
              </a:spcBef>
              <a:spcAft>
                <a:spcPts val="0"/>
              </a:spcAft>
              <a:buClr>
                <a:schemeClr val="dk1"/>
              </a:buClr>
              <a:buSzPts val="1100"/>
              <a:buFont typeface="Arial"/>
              <a:buNone/>
            </a:pPr>
            <a:r>
              <a:rPr lang="en" sz="1300">
                <a:solidFill>
                  <a:schemeClr val="dk1"/>
                </a:solidFill>
              </a:rPr>
              <a:t>If we do not receive proof of renewal documentation before renewal due date or if fees are paid late, your claim reimbursement will be affected and may not be processed.   At any time, if we are notified by licensing of a revocation of your license due to non-payment of fees or for any other reason, your participation on the Food Program will cease immediately.</a:t>
            </a:r>
            <a:endParaRPr sz="1300">
              <a:solidFill>
                <a:schemeClr val="dk1"/>
              </a:solidFill>
            </a:endParaRPr>
          </a:p>
          <a:p>
            <a:pPr marL="0" lvl="0" indent="0" algn="l" rtl="0">
              <a:lnSpc>
                <a:spcPct val="150000"/>
              </a:lnSpc>
              <a:spcBef>
                <a:spcPts val="0"/>
              </a:spcBef>
              <a:spcAft>
                <a:spcPts val="0"/>
              </a:spcAft>
              <a:buNone/>
            </a:pPr>
            <a:endParaRPr sz="2200">
              <a:solidFill>
                <a:srgbClr val="666666"/>
              </a:solidFill>
              <a:latin typeface="Verdana"/>
              <a:ea typeface="Verdana"/>
              <a:cs typeface="Verdana"/>
              <a:sym typeface="Verdana"/>
            </a:endParaRPr>
          </a:p>
          <a:p>
            <a:pPr marL="0" lvl="0" indent="0" algn="l" rtl="0">
              <a:lnSpc>
                <a:spcPct val="115000"/>
              </a:lnSpc>
              <a:spcBef>
                <a:spcPts val="0"/>
              </a:spcBef>
              <a:spcAft>
                <a:spcPts val="0"/>
              </a:spcAft>
              <a:buNone/>
            </a:pPr>
            <a:endParaRPr sz="2200">
              <a:solidFill>
                <a:srgbClr val="666666"/>
              </a:solidFill>
              <a:latin typeface="Verdana"/>
              <a:ea typeface="Verdana"/>
              <a:cs typeface="Verdana"/>
              <a:sym typeface="Verdana"/>
            </a:endParaRPr>
          </a:p>
          <a:p>
            <a:pPr marL="0" lvl="0" indent="0" algn="l" rtl="0">
              <a:lnSpc>
                <a:spcPct val="115000"/>
              </a:lnSpc>
              <a:spcBef>
                <a:spcPts val="0"/>
              </a:spcBef>
              <a:spcAft>
                <a:spcPts val="0"/>
              </a:spcAft>
              <a:buNone/>
            </a:pPr>
            <a:endParaRPr>
              <a:solidFill>
                <a:srgbClr val="666666"/>
              </a:solidFill>
            </a:endParaRPr>
          </a:p>
          <a:p>
            <a:pPr marL="0" lvl="0" indent="0" algn="l" rtl="0">
              <a:lnSpc>
                <a:spcPct val="115000"/>
              </a:lnSpc>
              <a:spcBef>
                <a:spcPts val="0"/>
              </a:spcBef>
              <a:spcAft>
                <a:spcPts val="0"/>
              </a:spcAft>
              <a:buNone/>
            </a:pPr>
            <a:endParaRPr>
              <a:solidFill>
                <a:srgbClr val="666666"/>
              </a:solidFill>
            </a:endParaRPr>
          </a:p>
        </p:txBody>
      </p:sp>
      <p:pic>
        <p:nvPicPr>
          <p:cNvPr id="332" name="Google Shape;332;p50"/>
          <p:cNvPicPr preferRelativeResize="0"/>
          <p:nvPr/>
        </p:nvPicPr>
        <p:blipFill>
          <a:blip r:embed="rId3">
            <a:alphaModFix/>
          </a:blip>
          <a:stretch>
            <a:fillRect/>
          </a:stretch>
        </p:blipFill>
        <p:spPr>
          <a:xfrm>
            <a:off x="4575775" y="1430650"/>
            <a:ext cx="3685001" cy="18425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51"/>
          <p:cNvSpPr txBox="1"/>
          <p:nvPr/>
        </p:nvSpPr>
        <p:spPr>
          <a:xfrm>
            <a:off x="-11100" y="0"/>
            <a:ext cx="9144000" cy="10632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4000" dirty="0">
                <a:solidFill>
                  <a:srgbClr val="FFFFFF"/>
                </a:solidFill>
                <a:latin typeface="Comfortaa"/>
                <a:ea typeface="Comfortaa"/>
                <a:cs typeface="Comfortaa"/>
                <a:sym typeface="Comfortaa"/>
              </a:rPr>
              <a:t>Monitoring Visits</a:t>
            </a:r>
            <a:endParaRPr sz="4000" dirty="0">
              <a:solidFill>
                <a:srgbClr val="FFFFFF"/>
              </a:solidFill>
              <a:latin typeface="Comfortaa"/>
              <a:ea typeface="Comfortaa"/>
              <a:cs typeface="Comfortaa"/>
              <a:sym typeface="Comfortaa"/>
            </a:endParaRPr>
          </a:p>
        </p:txBody>
      </p:sp>
      <p:sp>
        <p:nvSpPr>
          <p:cNvPr id="338" name="Google Shape;338;p51"/>
          <p:cNvSpPr txBox="1"/>
          <p:nvPr/>
        </p:nvSpPr>
        <p:spPr>
          <a:xfrm>
            <a:off x="187675" y="1151150"/>
            <a:ext cx="8809500" cy="20286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 b="1" u="sng" dirty="0">
                <a:solidFill>
                  <a:schemeClr val="dk1"/>
                </a:solidFill>
              </a:rPr>
              <a:t>MONITORING VISITS:</a:t>
            </a:r>
            <a:r>
              <a:rPr lang="en" sz="1200" dirty="0">
                <a:solidFill>
                  <a:schemeClr val="dk1"/>
                </a:solidFill>
              </a:rPr>
              <a:t> </a:t>
            </a:r>
            <a:endParaRPr sz="1200" dirty="0">
              <a:solidFill>
                <a:schemeClr val="dk1"/>
              </a:solidFill>
            </a:endParaRPr>
          </a:p>
          <a:p>
            <a:pPr marL="0" lvl="0" indent="0" algn="just" rtl="0">
              <a:spcBef>
                <a:spcPts val="0"/>
              </a:spcBef>
              <a:spcAft>
                <a:spcPts val="0"/>
              </a:spcAft>
              <a:buNone/>
            </a:pPr>
            <a:r>
              <a:rPr lang="en" sz="1300" dirty="0">
                <a:solidFill>
                  <a:schemeClr val="dk1"/>
                </a:solidFill>
                <a:highlight>
                  <a:srgbClr val="FFFFFF"/>
                </a:highlight>
              </a:rPr>
              <a:t>The Day Care Home will be monitored, unannounced, at least three (3) times a year. During this visit your  monitor will observe children, meals, and records. Your monitor will also provide training and answer any questions you may have. In the event that only the assistant is available, the assistant must be trained and have access to all records. Failure in record keeping can result in disallowance for the month and corrective action. </a:t>
            </a:r>
            <a:endParaRPr sz="1300" dirty="0">
              <a:solidFill>
                <a:schemeClr val="dk1"/>
              </a:solidFill>
              <a:highlight>
                <a:srgbClr val="FFFFFF"/>
              </a:highlight>
            </a:endParaRPr>
          </a:p>
          <a:p>
            <a:pPr marL="0" lvl="0" indent="0" algn="just" rtl="0">
              <a:spcBef>
                <a:spcPts val="0"/>
              </a:spcBef>
              <a:spcAft>
                <a:spcPts val="0"/>
              </a:spcAft>
              <a:buNone/>
            </a:pPr>
            <a:endParaRPr sz="1300" b="1" dirty="0">
              <a:solidFill>
                <a:schemeClr val="dk1"/>
              </a:solidFill>
              <a:highlight>
                <a:srgbClr val="FFFFFF"/>
              </a:highlight>
            </a:endParaRPr>
          </a:p>
          <a:p>
            <a:pPr marL="0" lvl="0" indent="0" algn="just" rtl="0">
              <a:spcBef>
                <a:spcPts val="0"/>
              </a:spcBef>
              <a:spcAft>
                <a:spcPts val="0"/>
              </a:spcAft>
              <a:buClr>
                <a:schemeClr val="dk1"/>
              </a:buClr>
              <a:buSzPts val="1100"/>
              <a:buFont typeface="Arial"/>
              <a:buNone/>
            </a:pPr>
            <a:r>
              <a:rPr lang="en" sz="1300" b="1" dirty="0">
                <a:solidFill>
                  <a:schemeClr val="dk1"/>
                </a:solidFill>
                <a:highlight>
                  <a:srgbClr val="FFFFFF"/>
                </a:highlight>
              </a:rPr>
              <a:t>If during a review your monitor observes less children than what is normally claimed, the provider may be subjected to an escalated review that may include parent contact and loss of meal privileges. </a:t>
            </a:r>
            <a:endParaRPr sz="1300" dirty="0">
              <a:solidFill>
                <a:schemeClr val="dk1"/>
              </a:solidFill>
            </a:endParaRPr>
          </a:p>
          <a:p>
            <a:pPr marL="0" marR="1244600" lvl="0" indent="0" algn="l" rtl="0">
              <a:lnSpc>
                <a:spcPct val="115000"/>
              </a:lnSpc>
              <a:spcBef>
                <a:spcPts val="0"/>
              </a:spcBef>
              <a:spcAft>
                <a:spcPts val="0"/>
              </a:spcAft>
              <a:buNone/>
            </a:pPr>
            <a:endParaRPr dirty="0">
              <a:solidFill>
                <a:schemeClr val="dk1"/>
              </a:solidFill>
            </a:endParaRPr>
          </a:p>
          <a:p>
            <a:pPr marL="0" marR="1524000" lvl="0" indent="0" algn="l" rtl="0">
              <a:lnSpc>
                <a:spcPct val="115000"/>
              </a:lnSpc>
              <a:spcBef>
                <a:spcPts val="100"/>
              </a:spcBef>
              <a:spcAft>
                <a:spcPts val="0"/>
              </a:spcAft>
              <a:buNone/>
            </a:pPr>
            <a:endParaRPr dirty="0">
              <a:solidFill>
                <a:schemeClr val="dk1"/>
              </a:solidFill>
              <a:latin typeface="Times New Roman"/>
              <a:ea typeface="Times New Roman"/>
              <a:cs typeface="Times New Roman"/>
              <a:sym typeface="Times New Roman"/>
            </a:endParaRPr>
          </a:p>
          <a:p>
            <a:pPr marL="0" marR="1524000" lvl="0" indent="0" algn="l" rtl="0">
              <a:lnSpc>
                <a:spcPct val="115000"/>
              </a:lnSpc>
              <a:spcBef>
                <a:spcPts val="100"/>
              </a:spcBef>
              <a:spcAft>
                <a:spcPts val="0"/>
              </a:spcAft>
              <a:buClr>
                <a:schemeClr val="dk1"/>
              </a:buClr>
              <a:buSzPts val="1100"/>
              <a:buFont typeface="Arial"/>
              <a:buNone/>
            </a:pPr>
            <a:endParaRPr dirty="0">
              <a:solidFill>
                <a:schemeClr val="dk1"/>
              </a:solidFill>
            </a:endParaRPr>
          </a:p>
          <a:p>
            <a:pPr marL="0" marR="1524000" lvl="0" indent="0" algn="l" rtl="0">
              <a:lnSpc>
                <a:spcPct val="115000"/>
              </a:lnSpc>
              <a:spcBef>
                <a:spcPts val="100"/>
              </a:spcBef>
              <a:spcAft>
                <a:spcPts val="0"/>
              </a:spcAft>
              <a:buNone/>
            </a:pPr>
            <a:endParaRPr dirty="0"/>
          </a:p>
        </p:txBody>
      </p:sp>
      <p:sp>
        <p:nvSpPr>
          <p:cNvPr id="339" name="Google Shape;339;p51"/>
          <p:cNvSpPr txBox="1"/>
          <p:nvPr/>
        </p:nvSpPr>
        <p:spPr>
          <a:xfrm>
            <a:off x="187675" y="3267700"/>
            <a:ext cx="4869900" cy="3491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u="sng"/>
              <a:t>Call the Office</a:t>
            </a:r>
            <a:endParaRPr b="1" u="sng"/>
          </a:p>
          <a:p>
            <a:pPr marL="0" lvl="0" indent="0" algn="l" rtl="0">
              <a:spcBef>
                <a:spcPts val="0"/>
              </a:spcBef>
              <a:spcAft>
                <a:spcPts val="0"/>
              </a:spcAft>
              <a:buNone/>
            </a:pPr>
            <a:endParaRPr b="1" u="sng"/>
          </a:p>
          <a:p>
            <a:pPr marL="0" marR="1524000" lvl="0" indent="0" algn="l" rtl="0">
              <a:lnSpc>
                <a:spcPct val="115000"/>
              </a:lnSpc>
              <a:spcBef>
                <a:spcPts val="100"/>
              </a:spcBef>
              <a:spcAft>
                <a:spcPts val="0"/>
              </a:spcAft>
              <a:buNone/>
            </a:pPr>
            <a:r>
              <a:rPr lang="en">
                <a:solidFill>
                  <a:schemeClr val="dk1"/>
                </a:solidFill>
              </a:rPr>
              <a:t>Provider must notify the sponsor when day care will be closed.</a:t>
            </a:r>
            <a:endParaRPr>
              <a:solidFill>
                <a:schemeClr val="dk1"/>
              </a:solidFill>
            </a:endParaRPr>
          </a:p>
          <a:p>
            <a:pPr marL="0" marR="1524000" lvl="0" indent="0" algn="l" rtl="0">
              <a:lnSpc>
                <a:spcPct val="115000"/>
              </a:lnSpc>
              <a:spcBef>
                <a:spcPts val="100"/>
              </a:spcBef>
              <a:spcAft>
                <a:spcPts val="0"/>
              </a:spcAft>
              <a:buNone/>
            </a:pPr>
            <a:endParaRPr>
              <a:solidFill>
                <a:schemeClr val="dk1"/>
              </a:solidFill>
            </a:endParaRPr>
          </a:p>
          <a:p>
            <a:pPr marL="0" marR="0" lvl="0" indent="0" algn="l" rtl="0">
              <a:lnSpc>
                <a:spcPct val="115000"/>
              </a:lnSpc>
              <a:spcBef>
                <a:spcPts val="0"/>
              </a:spcBef>
              <a:spcAft>
                <a:spcPts val="0"/>
              </a:spcAft>
              <a:buNone/>
            </a:pPr>
            <a:r>
              <a:rPr lang="en" sz="1200">
                <a:solidFill>
                  <a:schemeClr val="dk1"/>
                </a:solidFill>
              </a:rPr>
              <a:t>By regulation:</a:t>
            </a:r>
            <a:endParaRPr sz="1200">
              <a:solidFill>
                <a:schemeClr val="dk1"/>
              </a:solidFill>
            </a:endParaRPr>
          </a:p>
          <a:p>
            <a:pPr marL="0" lvl="0" indent="0" algn="l" rtl="0">
              <a:lnSpc>
                <a:spcPct val="118181"/>
              </a:lnSpc>
              <a:spcBef>
                <a:spcPts val="100"/>
              </a:spcBef>
              <a:spcAft>
                <a:spcPts val="0"/>
              </a:spcAft>
              <a:buNone/>
            </a:pPr>
            <a:r>
              <a:rPr lang="en" sz="1200">
                <a:solidFill>
                  <a:schemeClr val="dk1"/>
                </a:solidFill>
              </a:rPr>
              <a:t> </a:t>
            </a:r>
            <a:endParaRPr sz="1200">
              <a:solidFill>
                <a:schemeClr val="dk1"/>
              </a:solidFill>
            </a:endParaRPr>
          </a:p>
          <a:p>
            <a:pPr marL="0" marR="1028700" lvl="0" indent="0" algn="l" rtl="0">
              <a:lnSpc>
                <a:spcPct val="115000"/>
              </a:lnSpc>
              <a:spcBef>
                <a:spcPts val="0"/>
              </a:spcBef>
              <a:spcAft>
                <a:spcPts val="0"/>
              </a:spcAft>
              <a:buNone/>
            </a:pPr>
            <a:r>
              <a:rPr lang="en" sz="1200">
                <a:solidFill>
                  <a:schemeClr val="dk1"/>
                </a:solidFill>
              </a:rPr>
              <a:t>Provider must notify the office if he/she will be away from their facility during a scheduled meal time.</a:t>
            </a:r>
            <a:endParaRPr sz="1200">
              <a:solidFill>
                <a:schemeClr val="dk1"/>
              </a:solidFill>
            </a:endParaRPr>
          </a:p>
          <a:p>
            <a:pPr marL="0" marR="546100" lvl="0" indent="0" algn="l" rtl="0">
              <a:lnSpc>
                <a:spcPct val="115000"/>
              </a:lnSpc>
              <a:spcBef>
                <a:spcPts val="0"/>
              </a:spcBef>
              <a:spcAft>
                <a:spcPts val="0"/>
              </a:spcAft>
              <a:buNone/>
            </a:pPr>
            <a:r>
              <a:rPr lang="en" sz="1200">
                <a:solidFill>
                  <a:schemeClr val="dk1"/>
                </a:solidFill>
              </a:rPr>
              <a:t>Notifying the sponsor avoids the chance that the Monitor will arrive for an unannounced visit and find no one at home. Meals normally claimed during that day would then be disallowed and provider may be found as serious deficient.</a:t>
            </a:r>
            <a:endParaRPr sz="1200">
              <a:solidFill>
                <a:schemeClr val="dk1"/>
              </a:solidFill>
            </a:endParaRPr>
          </a:p>
        </p:txBody>
      </p:sp>
      <p:pic>
        <p:nvPicPr>
          <p:cNvPr id="340" name="Google Shape;340;p51" title="Monitoring visit.jpg"/>
          <p:cNvPicPr preferRelativeResize="0"/>
          <p:nvPr/>
        </p:nvPicPr>
        <p:blipFill rotWithShape="1">
          <a:blip r:embed="rId3">
            <a:alphaModFix/>
          </a:blip>
          <a:srcRect l="1793" r="1793"/>
          <a:stretch/>
        </p:blipFill>
        <p:spPr>
          <a:xfrm>
            <a:off x="5246363" y="3179750"/>
            <a:ext cx="3255826" cy="337705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52"/>
          <p:cNvSpPr txBox="1"/>
          <p:nvPr/>
        </p:nvSpPr>
        <p:spPr>
          <a:xfrm>
            <a:off x="167250" y="194732"/>
            <a:ext cx="8663483" cy="1369767"/>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4800" dirty="0">
                <a:solidFill>
                  <a:srgbClr val="FFFFFF"/>
                </a:solidFill>
                <a:latin typeface="Comfortaa"/>
                <a:ea typeface="Comfortaa"/>
                <a:cs typeface="Comfortaa"/>
                <a:sym typeface="Comfortaa"/>
              </a:rPr>
              <a:t>DO NOT CLAIM CHILDREN</a:t>
            </a:r>
            <a:endParaRPr sz="4800" dirty="0">
              <a:solidFill>
                <a:srgbClr val="FFFFFF"/>
              </a:solidFill>
              <a:latin typeface="Comfortaa"/>
              <a:ea typeface="Comfortaa"/>
              <a:cs typeface="Comfortaa"/>
              <a:sym typeface="Comfortaa"/>
            </a:endParaRPr>
          </a:p>
          <a:p>
            <a:pPr marL="0" lvl="0" indent="0" algn="ctr" rtl="0">
              <a:lnSpc>
                <a:spcPct val="100000"/>
              </a:lnSpc>
              <a:spcBef>
                <a:spcPts val="0"/>
              </a:spcBef>
              <a:spcAft>
                <a:spcPts val="0"/>
              </a:spcAft>
              <a:buNone/>
            </a:pPr>
            <a:endParaRPr sz="4800" dirty="0">
              <a:solidFill>
                <a:srgbClr val="FFFFFF"/>
              </a:solidFill>
              <a:latin typeface="Comfortaa"/>
              <a:ea typeface="Comfortaa"/>
              <a:cs typeface="Comfortaa"/>
              <a:sym typeface="Comfortaa"/>
            </a:endParaRPr>
          </a:p>
        </p:txBody>
      </p:sp>
      <p:pic>
        <p:nvPicPr>
          <p:cNvPr id="3" name="Picture 2">
            <a:extLst>
              <a:ext uri="{FF2B5EF4-FFF2-40B4-BE49-F238E27FC236}">
                <a16:creationId xmlns:a16="http://schemas.microsoft.com/office/drawing/2014/main" id="{32FACB06-7ECD-25BA-744E-8F5B06983FC8}"/>
              </a:ext>
            </a:extLst>
          </p:cNvPr>
          <p:cNvPicPr>
            <a:picLocks noChangeAspect="1"/>
          </p:cNvPicPr>
          <p:nvPr/>
        </p:nvPicPr>
        <p:blipFill>
          <a:blip r:embed="rId3"/>
          <a:srcRect b="16440"/>
          <a:stretch>
            <a:fillRect/>
          </a:stretch>
        </p:blipFill>
        <p:spPr>
          <a:xfrm>
            <a:off x="0" y="1750767"/>
            <a:ext cx="9144000" cy="5093825"/>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53"/>
          <p:cNvSpPr txBox="1"/>
          <p:nvPr/>
        </p:nvSpPr>
        <p:spPr>
          <a:xfrm>
            <a:off x="-11100" y="0"/>
            <a:ext cx="9144000" cy="10632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4000" dirty="0">
                <a:solidFill>
                  <a:srgbClr val="FFFFFF"/>
                </a:solidFill>
                <a:latin typeface="Comfortaa"/>
                <a:ea typeface="Comfortaa"/>
                <a:cs typeface="Comfortaa"/>
                <a:sym typeface="Comfortaa"/>
              </a:rPr>
              <a:t>Mark your Calendars </a:t>
            </a:r>
            <a:endParaRPr sz="4000" dirty="0">
              <a:solidFill>
                <a:srgbClr val="FFFFFF"/>
              </a:solidFill>
              <a:latin typeface="Comfortaa"/>
              <a:ea typeface="Comfortaa"/>
              <a:cs typeface="Comfortaa"/>
              <a:sym typeface="Comfortaa"/>
            </a:endParaRPr>
          </a:p>
        </p:txBody>
      </p:sp>
      <p:sp>
        <p:nvSpPr>
          <p:cNvPr id="353" name="Google Shape;353;p53"/>
          <p:cNvSpPr txBox="1"/>
          <p:nvPr/>
        </p:nvSpPr>
        <p:spPr>
          <a:xfrm>
            <a:off x="187675" y="1151150"/>
            <a:ext cx="8809500" cy="20286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 b="1" u="sng">
                <a:solidFill>
                  <a:schemeClr val="dk1"/>
                </a:solidFill>
              </a:rPr>
              <a:t>Mark your Calendars:</a:t>
            </a:r>
            <a:r>
              <a:rPr lang="en" sz="1200">
                <a:solidFill>
                  <a:schemeClr val="dk1"/>
                </a:solidFill>
              </a:rPr>
              <a:t> </a:t>
            </a:r>
            <a:endParaRPr sz="1200">
              <a:solidFill>
                <a:schemeClr val="dk1"/>
              </a:solidFill>
            </a:endParaRPr>
          </a:p>
          <a:p>
            <a:pPr marL="0" marR="0" lvl="0" indent="0" algn="l" rtl="0">
              <a:lnSpc>
                <a:spcPct val="115000"/>
              </a:lnSpc>
              <a:spcBef>
                <a:spcPts val="0"/>
              </a:spcBef>
              <a:spcAft>
                <a:spcPts val="0"/>
              </a:spcAft>
              <a:buClr>
                <a:schemeClr val="dk1"/>
              </a:buClr>
              <a:buSzPts val="1100"/>
              <a:buFont typeface="Arial"/>
              <a:buNone/>
            </a:pPr>
            <a:endParaRPr sz="1200">
              <a:solidFill>
                <a:schemeClr val="dk1"/>
              </a:solidFill>
            </a:endParaRPr>
          </a:p>
          <a:p>
            <a:pPr marL="0" marR="0" lvl="0" indent="0" algn="l" rtl="0">
              <a:lnSpc>
                <a:spcPct val="115000"/>
              </a:lnSpc>
              <a:spcBef>
                <a:spcPts val="0"/>
              </a:spcBef>
              <a:spcAft>
                <a:spcPts val="0"/>
              </a:spcAft>
              <a:buClr>
                <a:schemeClr val="dk1"/>
              </a:buClr>
              <a:buSzPts val="1100"/>
              <a:buFont typeface="Arial"/>
              <a:buNone/>
            </a:pPr>
            <a:r>
              <a:rPr lang="en">
                <a:solidFill>
                  <a:schemeClr val="dk1"/>
                </a:solidFill>
              </a:rPr>
              <a:t>We understand that at times you may close on emergency basis and did not have a chance to record the day prior.</a:t>
            </a:r>
            <a:endParaRPr>
              <a:solidFill>
                <a:schemeClr val="dk1"/>
              </a:solidFill>
            </a:endParaRPr>
          </a:p>
          <a:p>
            <a:pPr marL="0" marR="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marR="0" lvl="0" indent="0" algn="l" rtl="0">
              <a:lnSpc>
                <a:spcPct val="115000"/>
              </a:lnSpc>
              <a:spcBef>
                <a:spcPts val="0"/>
              </a:spcBef>
              <a:spcAft>
                <a:spcPts val="0"/>
              </a:spcAft>
              <a:buClr>
                <a:schemeClr val="dk1"/>
              </a:buClr>
              <a:buSzPts val="1100"/>
              <a:buFont typeface="Arial"/>
              <a:buNone/>
            </a:pPr>
            <a:r>
              <a:rPr lang="en">
                <a:solidFill>
                  <a:schemeClr val="dk1"/>
                </a:solidFill>
              </a:rPr>
              <a:t>Although, we can not allow providers to go back and claim. Please make sure that the next time you log in, you mark your calendars “Closed for Business”  </a:t>
            </a:r>
            <a:endParaRPr>
              <a:solidFill>
                <a:schemeClr val="dk1"/>
              </a:solidFill>
            </a:endParaRPr>
          </a:p>
          <a:p>
            <a:pPr marL="0" marR="0" lvl="0" indent="0" algn="l" rtl="0">
              <a:lnSpc>
                <a:spcPct val="115000"/>
              </a:lnSpc>
              <a:spcBef>
                <a:spcPts val="0"/>
              </a:spcBef>
              <a:spcAft>
                <a:spcPts val="0"/>
              </a:spcAft>
              <a:buClr>
                <a:schemeClr val="dk1"/>
              </a:buClr>
              <a:buSzPts val="1100"/>
              <a:buFont typeface="Arial"/>
              <a:buNone/>
            </a:pPr>
            <a:endParaRPr sz="1200">
              <a:solidFill>
                <a:schemeClr val="dk1"/>
              </a:solidFill>
            </a:endParaRPr>
          </a:p>
          <a:p>
            <a:pPr marL="0" marR="0" lvl="0" indent="0" algn="l" rtl="0">
              <a:lnSpc>
                <a:spcPct val="115000"/>
              </a:lnSpc>
              <a:spcBef>
                <a:spcPts val="0"/>
              </a:spcBef>
              <a:spcAft>
                <a:spcPts val="0"/>
              </a:spcAft>
              <a:buClr>
                <a:schemeClr val="dk1"/>
              </a:buClr>
              <a:buSzPts val="1100"/>
              <a:buFont typeface="Arial"/>
              <a:buNone/>
            </a:pPr>
            <a:endParaRPr sz="1200">
              <a:solidFill>
                <a:schemeClr val="dk1"/>
              </a:solidFill>
            </a:endParaRPr>
          </a:p>
          <a:p>
            <a:pPr marL="0" lvl="0" indent="0" algn="just" rtl="0">
              <a:spcBef>
                <a:spcPts val="0"/>
              </a:spcBef>
              <a:spcAft>
                <a:spcPts val="0"/>
              </a:spcAft>
              <a:buClr>
                <a:schemeClr val="dk1"/>
              </a:buClr>
              <a:buSzPts val="1100"/>
              <a:buFont typeface="Arial"/>
              <a:buNone/>
            </a:pPr>
            <a:endParaRPr sz="1300">
              <a:solidFill>
                <a:schemeClr val="dk1"/>
              </a:solidFill>
            </a:endParaRPr>
          </a:p>
          <a:p>
            <a:pPr marL="0" marR="1244600" lvl="0" indent="0" algn="l" rtl="0">
              <a:lnSpc>
                <a:spcPct val="115000"/>
              </a:lnSpc>
              <a:spcBef>
                <a:spcPts val="0"/>
              </a:spcBef>
              <a:spcAft>
                <a:spcPts val="0"/>
              </a:spcAft>
              <a:buNone/>
            </a:pPr>
            <a:endParaRPr>
              <a:solidFill>
                <a:schemeClr val="dk1"/>
              </a:solidFill>
            </a:endParaRPr>
          </a:p>
          <a:p>
            <a:pPr marL="0" marR="1524000" lvl="0" indent="0" algn="l" rtl="0">
              <a:lnSpc>
                <a:spcPct val="115000"/>
              </a:lnSpc>
              <a:spcBef>
                <a:spcPts val="100"/>
              </a:spcBef>
              <a:spcAft>
                <a:spcPts val="0"/>
              </a:spcAft>
              <a:buNone/>
            </a:pPr>
            <a:endParaRPr>
              <a:solidFill>
                <a:schemeClr val="dk1"/>
              </a:solidFill>
              <a:latin typeface="Times New Roman"/>
              <a:ea typeface="Times New Roman"/>
              <a:cs typeface="Times New Roman"/>
              <a:sym typeface="Times New Roman"/>
            </a:endParaRPr>
          </a:p>
          <a:p>
            <a:pPr marL="0" marR="1524000" lvl="0" indent="0" algn="l" rtl="0">
              <a:lnSpc>
                <a:spcPct val="115000"/>
              </a:lnSpc>
              <a:spcBef>
                <a:spcPts val="100"/>
              </a:spcBef>
              <a:spcAft>
                <a:spcPts val="0"/>
              </a:spcAft>
              <a:buClr>
                <a:schemeClr val="dk1"/>
              </a:buClr>
              <a:buSzPts val="1100"/>
              <a:buFont typeface="Arial"/>
              <a:buNone/>
            </a:pPr>
            <a:endParaRPr>
              <a:solidFill>
                <a:schemeClr val="dk1"/>
              </a:solidFill>
            </a:endParaRPr>
          </a:p>
          <a:p>
            <a:pPr marL="0" marR="1524000" lvl="0" indent="0" algn="l" rtl="0">
              <a:lnSpc>
                <a:spcPct val="115000"/>
              </a:lnSpc>
              <a:spcBef>
                <a:spcPts val="100"/>
              </a:spcBef>
              <a:spcAft>
                <a:spcPts val="0"/>
              </a:spcAft>
              <a:buNone/>
            </a:pPr>
            <a:endParaRPr/>
          </a:p>
        </p:txBody>
      </p:sp>
      <p:pic>
        <p:nvPicPr>
          <p:cNvPr id="354" name="Google Shape;354;p53"/>
          <p:cNvPicPr preferRelativeResize="0"/>
          <p:nvPr/>
        </p:nvPicPr>
        <p:blipFill>
          <a:blip r:embed="rId3">
            <a:alphaModFix/>
          </a:blip>
          <a:stretch>
            <a:fillRect/>
          </a:stretch>
        </p:blipFill>
        <p:spPr>
          <a:xfrm>
            <a:off x="1774830" y="3179750"/>
            <a:ext cx="5635191" cy="3444951"/>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55"/>
          <p:cNvSpPr txBox="1"/>
          <p:nvPr/>
        </p:nvSpPr>
        <p:spPr>
          <a:xfrm>
            <a:off x="-11100" y="-1"/>
            <a:ext cx="9144000" cy="1475893"/>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4800" dirty="0">
                <a:solidFill>
                  <a:srgbClr val="FFFFFF"/>
                </a:solidFill>
                <a:latin typeface="Comfortaa"/>
                <a:ea typeface="Comfortaa"/>
                <a:cs typeface="Comfortaa"/>
                <a:sym typeface="Comfortaa"/>
              </a:rPr>
              <a:t>Record Keeping</a:t>
            </a:r>
            <a:endParaRPr sz="4800" dirty="0">
              <a:solidFill>
                <a:srgbClr val="FFFFFF"/>
              </a:solidFill>
              <a:latin typeface="Comfortaa"/>
              <a:ea typeface="Comfortaa"/>
              <a:cs typeface="Comfortaa"/>
              <a:sym typeface="Comfortaa"/>
            </a:endParaRPr>
          </a:p>
        </p:txBody>
      </p:sp>
      <p:pic>
        <p:nvPicPr>
          <p:cNvPr id="6" name="Picture 5">
            <a:extLst>
              <a:ext uri="{FF2B5EF4-FFF2-40B4-BE49-F238E27FC236}">
                <a16:creationId xmlns:a16="http://schemas.microsoft.com/office/drawing/2014/main" id="{FD522438-F8C5-7E33-79F8-27653BFC363D}"/>
              </a:ext>
            </a:extLst>
          </p:cNvPr>
          <p:cNvPicPr>
            <a:picLocks noChangeAspect="1"/>
          </p:cNvPicPr>
          <p:nvPr/>
        </p:nvPicPr>
        <p:blipFill>
          <a:blip r:embed="rId3"/>
          <a:stretch>
            <a:fillRect/>
          </a:stretch>
        </p:blipFill>
        <p:spPr>
          <a:xfrm>
            <a:off x="179882" y="1569590"/>
            <a:ext cx="8762036" cy="510778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16"/>
          <p:cNvSpPr txBox="1"/>
          <p:nvPr/>
        </p:nvSpPr>
        <p:spPr>
          <a:xfrm>
            <a:off x="-11100" y="0"/>
            <a:ext cx="9166200" cy="12303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lnSpc>
                <a:spcPct val="200000"/>
              </a:lnSpc>
              <a:spcBef>
                <a:spcPts val="1000"/>
              </a:spcBef>
              <a:spcAft>
                <a:spcPts val="1000"/>
              </a:spcAft>
              <a:buNone/>
            </a:pPr>
            <a:r>
              <a:rPr lang="en" sz="3000">
                <a:solidFill>
                  <a:srgbClr val="FFFFFF"/>
                </a:solidFill>
                <a:latin typeface="Comfortaa"/>
                <a:ea typeface="Comfortaa"/>
                <a:cs typeface="Comfortaa"/>
                <a:sym typeface="Comfortaa"/>
              </a:rPr>
              <a:t>  Infants and Required Infant Formula</a:t>
            </a:r>
            <a:endParaRPr sz="3000">
              <a:solidFill>
                <a:srgbClr val="FFFFFF"/>
              </a:solidFill>
              <a:latin typeface="Comfortaa"/>
              <a:ea typeface="Comfortaa"/>
              <a:cs typeface="Comfortaa"/>
              <a:sym typeface="Comfortaa"/>
            </a:endParaRPr>
          </a:p>
        </p:txBody>
      </p:sp>
      <p:sp>
        <p:nvSpPr>
          <p:cNvPr id="81" name="Google Shape;81;p16"/>
          <p:cNvSpPr txBox="1"/>
          <p:nvPr/>
        </p:nvSpPr>
        <p:spPr>
          <a:xfrm>
            <a:off x="4146700" y="1480975"/>
            <a:ext cx="4830300" cy="1059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4800">
                <a:solidFill>
                  <a:srgbClr val="76A5AF"/>
                </a:solidFill>
                <a:latin typeface="Comfortaa"/>
                <a:ea typeface="Comfortaa"/>
                <a:cs typeface="Comfortaa"/>
                <a:sym typeface="Comfortaa"/>
              </a:rPr>
              <a:t>Requirements</a:t>
            </a:r>
            <a:endParaRPr sz="4800">
              <a:solidFill>
                <a:srgbClr val="76A5AF"/>
              </a:solidFill>
              <a:latin typeface="Comfortaa"/>
              <a:ea typeface="Comfortaa"/>
              <a:cs typeface="Comfortaa"/>
              <a:sym typeface="Comfortaa"/>
            </a:endParaRPr>
          </a:p>
          <a:p>
            <a:pPr marL="0" lvl="0" indent="0" algn="l" rtl="0">
              <a:spcBef>
                <a:spcPts val="0"/>
              </a:spcBef>
              <a:spcAft>
                <a:spcPts val="0"/>
              </a:spcAft>
              <a:buNone/>
            </a:pPr>
            <a:endParaRPr sz="4800">
              <a:solidFill>
                <a:srgbClr val="434343"/>
              </a:solidFill>
              <a:latin typeface="Salsa"/>
              <a:ea typeface="Salsa"/>
              <a:cs typeface="Salsa"/>
              <a:sym typeface="Salsa"/>
            </a:endParaRPr>
          </a:p>
          <a:p>
            <a:pPr marL="0" lvl="0" indent="0" algn="l" rtl="0">
              <a:spcBef>
                <a:spcPts val="0"/>
              </a:spcBef>
              <a:spcAft>
                <a:spcPts val="0"/>
              </a:spcAft>
              <a:buNone/>
            </a:pPr>
            <a:endParaRPr sz="2400">
              <a:solidFill>
                <a:srgbClr val="434343"/>
              </a:solidFill>
              <a:latin typeface="Salsa"/>
              <a:ea typeface="Salsa"/>
              <a:cs typeface="Salsa"/>
              <a:sym typeface="Salsa"/>
            </a:endParaRPr>
          </a:p>
        </p:txBody>
      </p:sp>
      <p:sp>
        <p:nvSpPr>
          <p:cNvPr id="82" name="Google Shape;82;p16"/>
          <p:cNvSpPr txBox="1"/>
          <p:nvPr/>
        </p:nvSpPr>
        <p:spPr>
          <a:xfrm>
            <a:off x="4226800" y="2458350"/>
            <a:ext cx="4750200" cy="4006500"/>
          </a:xfrm>
          <a:prstGeom prst="rect">
            <a:avLst/>
          </a:prstGeom>
          <a:noFill/>
          <a:ln>
            <a:noFill/>
          </a:ln>
        </p:spPr>
        <p:txBody>
          <a:bodyPr spcFirstLastPara="1" wrap="square" lIns="91425" tIns="91425" rIns="91425" bIns="91425" anchor="t" anchorCtr="0">
            <a:noAutofit/>
          </a:bodyPr>
          <a:lstStyle/>
          <a:p>
            <a:pPr marL="457200" lvl="0" indent="-317500" algn="l" rtl="0">
              <a:lnSpc>
                <a:spcPct val="100000"/>
              </a:lnSpc>
              <a:spcBef>
                <a:spcPts val="0"/>
              </a:spcBef>
              <a:spcAft>
                <a:spcPts val="0"/>
              </a:spcAft>
              <a:buClr>
                <a:srgbClr val="666666"/>
              </a:buClr>
              <a:buSzPts val="1400"/>
              <a:buFont typeface="Georgia"/>
              <a:buChar char="●"/>
            </a:pPr>
            <a:r>
              <a:rPr lang="en">
                <a:solidFill>
                  <a:srgbClr val="666666"/>
                </a:solidFill>
                <a:latin typeface="Georgia"/>
                <a:ea typeface="Georgia"/>
                <a:cs typeface="Georgia"/>
                <a:sym typeface="Georgia"/>
              </a:rPr>
              <a:t>All Infants must be enrolled on the food program whether they are participants or non-participants on the CACFP</a:t>
            </a:r>
            <a:endParaRPr>
              <a:solidFill>
                <a:srgbClr val="666666"/>
              </a:solidFill>
              <a:latin typeface="Georgia"/>
              <a:ea typeface="Georgia"/>
              <a:cs typeface="Georgia"/>
              <a:sym typeface="Georgia"/>
            </a:endParaRPr>
          </a:p>
          <a:p>
            <a:pPr marL="457200" lvl="0" indent="0" algn="l" rtl="0">
              <a:lnSpc>
                <a:spcPct val="100000"/>
              </a:lnSpc>
              <a:spcBef>
                <a:spcPts val="0"/>
              </a:spcBef>
              <a:spcAft>
                <a:spcPts val="0"/>
              </a:spcAft>
              <a:buNone/>
            </a:pPr>
            <a:endParaRPr>
              <a:solidFill>
                <a:srgbClr val="666666"/>
              </a:solidFill>
              <a:latin typeface="Georgia"/>
              <a:ea typeface="Georgia"/>
              <a:cs typeface="Georgia"/>
              <a:sym typeface="Georgia"/>
            </a:endParaRPr>
          </a:p>
          <a:p>
            <a:pPr marL="457200" lvl="0" indent="-317500" algn="l" rtl="0">
              <a:lnSpc>
                <a:spcPct val="100000"/>
              </a:lnSpc>
              <a:spcBef>
                <a:spcPts val="0"/>
              </a:spcBef>
              <a:spcAft>
                <a:spcPts val="0"/>
              </a:spcAft>
              <a:buClr>
                <a:srgbClr val="666666"/>
              </a:buClr>
              <a:buSzPts val="1400"/>
              <a:buFont typeface="Georgia"/>
              <a:buChar char="●"/>
            </a:pPr>
            <a:r>
              <a:rPr lang="en">
                <a:solidFill>
                  <a:srgbClr val="666666"/>
                </a:solidFill>
                <a:latin typeface="Georgia"/>
                <a:ea typeface="Georgia"/>
                <a:cs typeface="Georgia"/>
                <a:sym typeface="Georgia"/>
              </a:rPr>
              <a:t>Parent may decline the providers house formula and provide their prefered formula. Prefered formula must be “Iron Fortified”. If parent provides own formula, a parent must fill out the “</a:t>
            </a:r>
            <a:r>
              <a:rPr lang="en" u="sng">
                <a:solidFill>
                  <a:schemeClr val="hlink"/>
                </a:solidFill>
                <a:latin typeface="Georgia"/>
                <a:ea typeface="Georgia"/>
                <a:cs typeface="Georgia"/>
                <a:sym typeface="Georgia"/>
                <a:hlinkClick r:id="rId3"/>
              </a:rPr>
              <a:t>Declining Provider Formula Form</a:t>
            </a:r>
            <a:r>
              <a:rPr lang="en">
                <a:solidFill>
                  <a:srgbClr val="666666"/>
                </a:solidFill>
                <a:latin typeface="Georgia"/>
                <a:ea typeface="Georgia"/>
                <a:cs typeface="Georgia"/>
                <a:sym typeface="Georgia"/>
              </a:rPr>
              <a:t>”, and submit with Enrollment.</a:t>
            </a:r>
            <a:endParaRPr>
              <a:solidFill>
                <a:srgbClr val="666666"/>
              </a:solidFill>
              <a:latin typeface="Georgia"/>
              <a:ea typeface="Georgia"/>
              <a:cs typeface="Georgia"/>
              <a:sym typeface="Georgia"/>
            </a:endParaRPr>
          </a:p>
          <a:p>
            <a:pPr marL="457200" lvl="0" indent="0" algn="l" rtl="0">
              <a:lnSpc>
                <a:spcPct val="100000"/>
              </a:lnSpc>
              <a:spcBef>
                <a:spcPts val="0"/>
              </a:spcBef>
              <a:spcAft>
                <a:spcPts val="0"/>
              </a:spcAft>
              <a:buNone/>
            </a:pPr>
            <a:endParaRPr>
              <a:solidFill>
                <a:srgbClr val="666666"/>
              </a:solidFill>
              <a:latin typeface="Georgia"/>
              <a:ea typeface="Georgia"/>
              <a:cs typeface="Georgia"/>
              <a:sym typeface="Georgia"/>
            </a:endParaRPr>
          </a:p>
          <a:p>
            <a:pPr marL="457200" lvl="0" indent="-317500" algn="l" rtl="0">
              <a:lnSpc>
                <a:spcPct val="115000"/>
              </a:lnSpc>
              <a:spcBef>
                <a:spcPts val="0"/>
              </a:spcBef>
              <a:spcAft>
                <a:spcPts val="0"/>
              </a:spcAft>
              <a:buClr>
                <a:srgbClr val="666666"/>
              </a:buClr>
              <a:buSzPts val="1400"/>
              <a:buFont typeface="Georgia"/>
              <a:buChar char="●"/>
            </a:pPr>
            <a:r>
              <a:rPr lang="en">
                <a:solidFill>
                  <a:srgbClr val="666666"/>
                </a:solidFill>
                <a:latin typeface="Georgia"/>
                <a:ea typeface="Georgia"/>
                <a:cs typeface="Georgia"/>
                <a:sym typeface="Georgia"/>
              </a:rPr>
              <a:t>On the initial enrollment, Provider must specify which house formula he/she provides and which Iron Fortified Formula parent provides</a:t>
            </a:r>
            <a:endParaRPr>
              <a:solidFill>
                <a:srgbClr val="666666"/>
              </a:solidFill>
              <a:latin typeface="Georgia"/>
              <a:ea typeface="Georgia"/>
              <a:cs typeface="Georgia"/>
              <a:sym typeface="Georgia"/>
            </a:endParaRPr>
          </a:p>
          <a:p>
            <a:pPr marL="457200" lvl="0" indent="0" algn="l" rtl="0">
              <a:lnSpc>
                <a:spcPct val="115000"/>
              </a:lnSpc>
              <a:spcBef>
                <a:spcPts val="0"/>
              </a:spcBef>
              <a:spcAft>
                <a:spcPts val="0"/>
              </a:spcAft>
              <a:buNone/>
            </a:pPr>
            <a:endParaRPr>
              <a:solidFill>
                <a:srgbClr val="666666"/>
              </a:solidFill>
              <a:latin typeface="Georgia"/>
              <a:ea typeface="Georgia"/>
              <a:cs typeface="Georgia"/>
              <a:sym typeface="Georgia"/>
            </a:endParaRPr>
          </a:p>
          <a:p>
            <a:pPr marL="457200" lvl="0" indent="-317500" algn="l" rtl="0">
              <a:lnSpc>
                <a:spcPct val="115000"/>
              </a:lnSpc>
              <a:spcBef>
                <a:spcPts val="0"/>
              </a:spcBef>
              <a:spcAft>
                <a:spcPts val="0"/>
              </a:spcAft>
              <a:buClr>
                <a:srgbClr val="666666"/>
              </a:buClr>
              <a:buSzPts val="1400"/>
              <a:buFont typeface="Verdana"/>
              <a:buChar char="●"/>
            </a:pPr>
            <a:r>
              <a:rPr lang="en">
                <a:solidFill>
                  <a:srgbClr val="666666"/>
                </a:solidFill>
                <a:latin typeface="Georgia"/>
                <a:ea typeface="Georgia"/>
                <a:cs typeface="Georgia"/>
                <a:sym typeface="Georgia"/>
              </a:rPr>
              <a:t>Formula provided must always state </a:t>
            </a:r>
            <a:r>
              <a:rPr lang="en" b="1">
                <a:solidFill>
                  <a:srgbClr val="666666"/>
                </a:solidFill>
                <a:latin typeface="Georgia"/>
                <a:ea typeface="Georgia"/>
                <a:cs typeface="Georgia"/>
                <a:sym typeface="Georgia"/>
              </a:rPr>
              <a:t>“Iron Fortified”</a:t>
            </a:r>
            <a:endParaRPr b="1">
              <a:solidFill>
                <a:srgbClr val="666666"/>
              </a:solidFill>
              <a:latin typeface="Georgia"/>
              <a:ea typeface="Georgia"/>
              <a:cs typeface="Georgia"/>
              <a:sym typeface="Georgia"/>
            </a:endParaRPr>
          </a:p>
          <a:p>
            <a:pPr marL="457200" lvl="0" indent="0" algn="l" rtl="0">
              <a:lnSpc>
                <a:spcPct val="115000"/>
              </a:lnSpc>
              <a:spcBef>
                <a:spcPts val="0"/>
              </a:spcBef>
              <a:spcAft>
                <a:spcPts val="0"/>
              </a:spcAft>
              <a:buNone/>
            </a:pPr>
            <a:endParaRPr b="1">
              <a:solidFill>
                <a:srgbClr val="666666"/>
              </a:solidFill>
              <a:latin typeface="Georgia"/>
              <a:ea typeface="Georgia"/>
              <a:cs typeface="Georgia"/>
              <a:sym typeface="Georgia"/>
            </a:endParaRPr>
          </a:p>
        </p:txBody>
      </p:sp>
      <p:pic>
        <p:nvPicPr>
          <p:cNvPr id="83" name="Google Shape;83;p16" title="8.jpg"/>
          <p:cNvPicPr preferRelativeResize="0"/>
          <p:nvPr/>
        </p:nvPicPr>
        <p:blipFill>
          <a:blip r:embed="rId4">
            <a:alphaModFix/>
          </a:blip>
          <a:stretch>
            <a:fillRect/>
          </a:stretch>
        </p:blipFill>
        <p:spPr>
          <a:xfrm>
            <a:off x="166075" y="2213875"/>
            <a:ext cx="3921999" cy="392199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Tm="36394"/>
    </mc:Choice>
    <mc:Fallback xmlns="">
      <p:transition spd="slow" advTm="36394"/>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56"/>
          <p:cNvSpPr txBox="1"/>
          <p:nvPr/>
        </p:nvSpPr>
        <p:spPr>
          <a:xfrm>
            <a:off x="-11100" y="0"/>
            <a:ext cx="9144000" cy="15582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5000" dirty="0">
                <a:solidFill>
                  <a:srgbClr val="FFFFFF"/>
                </a:solidFill>
                <a:latin typeface="Salsa" panose="020B0604020202020204" charset="0"/>
                <a:ea typeface="Comfortaa"/>
                <a:cs typeface="Comfortaa"/>
                <a:sym typeface="Comfortaa"/>
              </a:rPr>
              <a:t>Reimbursement </a:t>
            </a:r>
            <a:r>
              <a:rPr lang="en" sz="4800" dirty="0">
                <a:solidFill>
                  <a:srgbClr val="FFFFFF"/>
                </a:solidFill>
                <a:latin typeface="Salsa" panose="020B0604020202020204" charset="0"/>
                <a:ea typeface="Comfortaa"/>
                <a:cs typeface="Comfortaa"/>
                <a:sym typeface="Comfortaa"/>
              </a:rPr>
              <a:t>Payments </a:t>
            </a:r>
            <a:endParaRPr sz="4800" dirty="0">
              <a:solidFill>
                <a:srgbClr val="FFFFFF"/>
              </a:solidFill>
              <a:latin typeface="Salsa" panose="020B0604020202020204" charset="0"/>
              <a:ea typeface="Comfortaa"/>
              <a:cs typeface="Comfortaa"/>
              <a:sym typeface="Comfortaa"/>
            </a:endParaRPr>
          </a:p>
        </p:txBody>
      </p:sp>
      <p:pic>
        <p:nvPicPr>
          <p:cNvPr id="3" name="Picture 2">
            <a:extLst>
              <a:ext uri="{FF2B5EF4-FFF2-40B4-BE49-F238E27FC236}">
                <a16:creationId xmlns:a16="http://schemas.microsoft.com/office/drawing/2014/main" id="{D314DD11-1914-84E4-D097-274ECCC57B9F}"/>
              </a:ext>
            </a:extLst>
          </p:cNvPr>
          <p:cNvPicPr>
            <a:picLocks noChangeAspect="1"/>
          </p:cNvPicPr>
          <p:nvPr/>
        </p:nvPicPr>
        <p:blipFill>
          <a:blip r:embed="rId3"/>
          <a:srcRect t="9438" b="8990"/>
          <a:stretch>
            <a:fillRect/>
          </a:stretch>
        </p:blipFill>
        <p:spPr>
          <a:xfrm>
            <a:off x="0" y="1423686"/>
            <a:ext cx="9144000" cy="5266481"/>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57"/>
          <p:cNvSpPr txBox="1"/>
          <p:nvPr/>
        </p:nvSpPr>
        <p:spPr>
          <a:xfrm>
            <a:off x="0" y="-1"/>
            <a:ext cx="9144000" cy="1464733"/>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lnSpc>
                <a:spcPct val="200000"/>
              </a:lnSpc>
              <a:spcBef>
                <a:spcPts val="0"/>
              </a:spcBef>
              <a:spcAft>
                <a:spcPts val="0"/>
              </a:spcAft>
              <a:buNone/>
            </a:pPr>
            <a:r>
              <a:rPr lang="en" sz="4000" dirty="0">
                <a:solidFill>
                  <a:srgbClr val="FFFFFF"/>
                </a:solidFill>
                <a:latin typeface="Comfortaa"/>
                <a:ea typeface="Comfortaa"/>
                <a:cs typeface="Comfortaa"/>
                <a:sym typeface="Comfortaa"/>
              </a:rPr>
              <a:t>Serious Deficiency Warnings</a:t>
            </a:r>
            <a:endParaRPr sz="4000" dirty="0">
              <a:solidFill>
                <a:srgbClr val="FFFFFF"/>
              </a:solidFill>
              <a:latin typeface="Comfortaa"/>
              <a:ea typeface="Comfortaa"/>
              <a:cs typeface="Comfortaa"/>
              <a:sym typeface="Comfortaa"/>
            </a:endParaRPr>
          </a:p>
        </p:txBody>
      </p:sp>
      <p:sp>
        <p:nvSpPr>
          <p:cNvPr id="382" name="Google Shape;382;p57"/>
          <p:cNvSpPr txBox="1"/>
          <p:nvPr/>
        </p:nvSpPr>
        <p:spPr>
          <a:xfrm>
            <a:off x="444375" y="1635250"/>
            <a:ext cx="8620500" cy="48435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Clr>
                <a:srgbClr val="666666"/>
              </a:buClr>
              <a:buSzPts val="1800"/>
              <a:buChar char="●"/>
            </a:pPr>
            <a:r>
              <a:rPr lang="en" sz="1800">
                <a:solidFill>
                  <a:srgbClr val="666666"/>
                </a:solidFill>
              </a:rPr>
              <a:t>Menus, Attendance and/or Timecards not up to date</a:t>
            </a:r>
            <a:endParaRPr sz="1800">
              <a:solidFill>
                <a:srgbClr val="666666"/>
              </a:solidFill>
            </a:endParaRPr>
          </a:p>
          <a:p>
            <a:pPr marL="457200" lvl="0" indent="-342900" algn="l" rtl="0">
              <a:lnSpc>
                <a:spcPct val="115000"/>
              </a:lnSpc>
              <a:spcBef>
                <a:spcPts val="0"/>
              </a:spcBef>
              <a:spcAft>
                <a:spcPts val="0"/>
              </a:spcAft>
              <a:buClr>
                <a:srgbClr val="666666"/>
              </a:buClr>
              <a:buSzPts val="1800"/>
              <a:buChar char="●"/>
            </a:pPr>
            <a:r>
              <a:rPr lang="en" sz="1800">
                <a:solidFill>
                  <a:srgbClr val="666666"/>
                </a:solidFill>
              </a:rPr>
              <a:t>Failure of retention of records</a:t>
            </a:r>
            <a:endParaRPr sz="1800">
              <a:solidFill>
                <a:srgbClr val="666666"/>
              </a:solidFill>
            </a:endParaRPr>
          </a:p>
          <a:p>
            <a:pPr marL="457200" lvl="0" indent="-342900" algn="l" rtl="0">
              <a:lnSpc>
                <a:spcPct val="115000"/>
              </a:lnSpc>
              <a:spcBef>
                <a:spcPts val="0"/>
              </a:spcBef>
              <a:spcAft>
                <a:spcPts val="0"/>
              </a:spcAft>
              <a:buClr>
                <a:srgbClr val="666666"/>
              </a:buClr>
              <a:buSzPts val="1800"/>
              <a:buChar char="●"/>
            </a:pPr>
            <a:r>
              <a:rPr lang="en" sz="1800">
                <a:solidFill>
                  <a:srgbClr val="666666"/>
                </a:solidFill>
              </a:rPr>
              <a:t>Not notifying sponsor when daycare closed </a:t>
            </a:r>
            <a:endParaRPr sz="1800">
              <a:solidFill>
                <a:srgbClr val="666666"/>
              </a:solidFill>
            </a:endParaRPr>
          </a:p>
          <a:p>
            <a:pPr marL="457200" lvl="0" indent="-342900" algn="l" rtl="0">
              <a:lnSpc>
                <a:spcPct val="115000"/>
              </a:lnSpc>
              <a:spcBef>
                <a:spcPts val="0"/>
              </a:spcBef>
              <a:spcAft>
                <a:spcPts val="0"/>
              </a:spcAft>
              <a:buClr>
                <a:srgbClr val="666666"/>
              </a:buClr>
              <a:buSzPts val="1800"/>
              <a:buChar char="●"/>
            </a:pPr>
            <a:r>
              <a:rPr lang="en" sz="1800">
                <a:solidFill>
                  <a:srgbClr val="666666"/>
                </a:solidFill>
              </a:rPr>
              <a:t>False Claiming</a:t>
            </a:r>
            <a:endParaRPr sz="1800">
              <a:solidFill>
                <a:srgbClr val="666666"/>
              </a:solidFill>
            </a:endParaRPr>
          </a:p>
          <a:p>
            <a:pPr marL="457200" lvl="0" indent="-342900" algn="l" rtl="0">
              <a:lnSpc>
                <a:spcPct val="115000"/>
              </a:lnSpc>
              <a:spcBef>
                <a:spcPts val="0"/>
              </a:spcBef>
              <a:spcAft>
                <a:spcPts val="0"/>
              </a:spcAft>
              <a:buClr>
                <a:srgbClr val="666666"/>
              </a:buClr>
              <a:buSzPts val="1800"/>
              <a:buChar char="●"/>
            </a:pPr>
            <a:r>
              <a:rPr lang="en" sz="1800">
                <a:solidFill>
                  <a:srgbClr val="666666"/>
                </a:solidFill>
              </a:rPr>
              <a:t>Claiming children not in attendance</a:t>
            </a:r>
            <a:endParaRPr sz="1800">
              <a:solidFill>
                <a:srgbClr val="666666"/>
              </a:solidFill>
            </a:endParaRPr>
          </a:p>
          <a:p>
            <a:pPr marL="457200" lvl="0" indent="-342900" algn="l" rtl="0">
              <a:lnSpc>
                <a:spcPct val="115000"/>
              </a:lnSpc>
              <a:spcBef>
                <a:spcPts val="0"/>
              </a:spcBef>
              <a:spcAft>
                <a:spcPts val="0"/>
              </a:spcAft>
              <a:buClr>
                <a:srgbClr val="666666"/>
              </a:buClr>
              <a:buSzPts val="1800"/>
              <a:buChar char="●"/>
            </a:pPr>
            <a:r>
              <a:rPr lang="en" sz="1800">
                <a:solidFill>
                  <a:srgbClr val="666666"/>
                </a:solidFill>
              </a:rPr>
              <a:t>Pre Claiming</a:t>
            </a:r>
            <a:endParaRPr sz="1800">
              <a:solidFill>
                <a:srgbClr val="666666"/>
              </a:solidFill>
            </a:endParaRPr>
          </a:p>
          <a:p>
            <a:pPr marL="457200" lvl="0" indent="-342900" algn="l" rtl="0">
              <a:lnSpc>
                <a:spcPct val="115000"/>
              </a:lnSpc>
              <a:spcBef>
                <a:spcPts val="0"/>
              </a:spcBef>
              <a:spcAft>
                <a:spcPts val="0"/>
              </a:spcAft>
              <a:buClr>
                <a:srgbClr val="666666"/>
              </a:buClr>
              <a:buSzPts val="1800"/>
              <a:buChar char="●"/>
            </a:pPr>
            <a:r>
              <a:rPr lang="en" sz="1800">
                <a:solidFill>
                  <a:srgbClr val="666666"/>
                </a:solidFill>
              </a:rPr>
              <a:t>Not meeting meal pattern requirements</a:t>
            </a:r>
            <a:endParaRPr sz="1800">
              <a:solidFill>
                <a:srgbClr val="666666"/>
              </a:solidFill>
            </a:endParaRPr>
          </a:p>
          <a:p>
            <a:pPr marL="457200" lvl="0" indent="-342900" algn="l" rtl="0">
              <a:lnSpc>
                <a:spcPct val="115000"/>
              </a:lnSpc>
              <a:spcBef>
                <a:spcPts val="0"/>
              </a:spcBef>
              <a:spcAft>
                <a:spcPts val="0"/>
              </a:spcAft>
              <a:buClr>
                <a:srgbClr val="666666"/>
              </a:buClr>
              <a:buSzPts val="1800"/>
              <a:buChar char="●"/>
            </a:pPr>
            <a:r>
              <a:rPr lang="en" sz="1800">
                <a:solidFill>
                  <a:srgbClr val="666666"/>
                </a:solidFill>
              </a:rPr>
              <a:t>Over  capacity </a:t>
            </a:r>
            <a:endParaRPr sz="1800">
              <a:solidFill>
                <a:srgbClr val="666666"/>
              </a:solidFill>
            </a:endParaRPr>
          </a:p>
          <a:p>
            <a:pPr marL="457200" lvl="0" indent="-342900" algn="l" rtl="0">
              <a:lnSpc>
                <a:spcPct val="115000"/>
              </a:lnSpc>
              <a:spcBef>
                <a:spcPts val="0"/>
              </a:spcBef>
              <a:spcAft>
                <a:spcPts val="0"/>
              </a:spcAft>
              <a:buClr>
                <a:srgbClr val="666666"/>
              </a:buClr>
              <a:buSzPts val="1800"/>
              <a:buChar char="●"/>
            </a:pPr>
            <a:r>
              <a:rPr lang="en" sz="1800">
                <a:solidFill>
                  <a:srgbClr val="666666"/>
                </a:solidFill>
              </a:rPr>
              <a:t>Failure to complete an annual workshop training </a:t>
            </a:r>
            <a:endParaRPr sz="1800">
              <a:solidFill>
                <a:srgbClr val="666666"/>
              </a:solidFill>
            </a:endParaRPr>
          </a:p>
          <a:p>
            <a:pPr marL="457200" lvl="0" indent="-342900" algn="l" rtl="0">
              <a:lnSpc>
                <a:spcPct val="115000"/>
              </a:lnSpc>
              <a:spcBef>
                <a:spcPts val="0"/>
              </a:spcBef>
              <a:spcAft>
                <a:spcPts val="0"/>
              </a:spcAft>
              <a:buClr>
                <a:srgbClr val="666666"/>
              </a:buClr>
              <a:buSzPts val="1800"/>
              <a:buChar char="●"/>
            </a:pPr>
            <a:r>
              <a:rPr lang="en" sz="1800">
                <a:solidFill>
                  <a:srgbClr val="666666"/>
                </a:solidFill>
              </a:rPr>
              <a:t>Not following Meal service times</a:t>
            </a:r>
            <a:endParaRPr sz="1800">
              <a:solidFill>
                <a:srgbClr val="666666"/>
              </a:solidFill>
            </a:endParaRPr>
          </a:p>
          <a:p>
            <a:pPr marL="457200" lvl="0" indent="-342900" algn="l" rtl="0">
              <a:lnSpc>
                <a:spcPct val="115000"/>
              </a:lnSpc>
              <a:spcBef>
                <a:spcPts val="0"/>
              </a:spcBef>
              <a:spcAft>
                <a:spcPts val="0"/>
              </a:spcAft>
              <a:buClr>
                <a:srgbClr val="666666"/>
              </a:buClr>
              <a:buSzPts val="1800"/>
              <a:buChar char="●"/>
            </a:pPr>
            <a:r>
              <a:rPr lang="en" sz="1800">
                <a:solidFill>
                  <a:srgbClr val="666666"/>
                </a:solidFill>
              </a:rPr>
              <a:t>Altering records after review </a:t>
            </a:r>
            <a:endParaRPr sz="1800">
              <a:solidFill>
                <a:srgbClr val="666666"/>
              </a:solidFill>
            </a:endParaRPr>
          </a:p>
          <a:p>
            <a:pPr marL="457200" lvl="0" indent="-342900" algn="l" rtl="0">
              <a:lnSpc>
                <a:spcPct val="115000"/>
              </a:lnSpc>
              <a:spcBef>
                <a:spcPts val="0"/>
              </a:spcBef>
              <a:spcAft>
                <a:spcPts val="0"/>
              </a:spcAft>
              <a:buClr>
                <a:srgbClr val="666666"/>
              </a:buClr>
              <a:buSzPts val="1800"/>
              <a:buChar char="●"/>
            </a:pPr>
            <a:r>
              <a:rPr lang="en" sz="1800">
                <a:solidFill>
                  <a:srgbClr val="666666"/>
                </a:solidFill>
              </a:rPr>
              <a:t>Missing enrollments </a:t>
            </a:r>
            <a:endParaRPr sz="1800">
              <a:solidFill>
                <a:srgbClr val="666666"/>
              </a:solidFill>
            </a:endParaRPr>
          </a:p>
          <a:p>
            <a:pPr marL="457200" lvl="0" indent="-342900" algn="l" rtl="0">
              <a:lnSpc>
                <a:spcPct val="115000"/>
              </a:lnSpc>
              <a:spcBef>
                <a:spcPts val="0"/>
              </a:spcBef>
              <a:spcAft>
                <a:spcPts val="0"/>
              </a:spcAft>
              <a:buClr>
                <a:srgbClr val="666666"/>
              </a:buClr>
              <a:buSzPts val="1800"/>
              <a:buChar char="●"/>
            </a:pPr>
            <a:r>
              <a:rPr lang="en" sz="1800">
                <a:solidFill>
                  <a:srgbClr val="666666"/>
                </a:solidFill>
              </a:rPr>
              <a:t>Meal observed different from what was claimed </a:t>
            </a:r>
            <a:endParaRPr sz="1800">
              <a:solidFill>
                <a:srgbClr val="666666"/>
              </a:solidFill>
            </a:endParaRPr>
          </a:p>
          <a:p>
            <a:pPr marL="457200" lvl="0" indent="-342900" algn="l" rtl="0">
              <a:lnSpc>
                <a:spcPct val="115000"/>
              </a:lnSpc>
              <a:spcBef>
                <a:spcPts val="0"/>
              </a:spcBef>
              <a:spcAft>
                <a:spcPts val="0"/>
              </a:spcAft>
              <a:buClr>
                <a:srgbClr val="666666"/>
              </a:buClr>
              <a:buSzPts val="1800"/>
              <a:buChar char="●"/>
            </a:pPr>
            <a:r>
              <a:rPr lang="en" sz="1800">
                <a:solidFill>
                  <a:srgbClr val="666666"/>
                </a:solidFill>
              </a:rPr>
              <a:t>Failure of notifying sponsor of license status </a:t>
            </a:r>
            <a:endParaRPr sz="1800">
              <a:solidFill>
                <a:srgbClr val="666666"/>
              </a:solidFill>
            </a:endParaRPr>
          </a:p>
          <a:p>
            <a:pPr marL="0" lvl="0" indent="0" algn="l" rtl="0">
              <a:lnSpc>
                <a:spcPct val="150000"/>
              </a:lnSpc>
              <a:spcBef>
                <a:spcPts val="0"/>
              </a:spcBef>
              <a:spcAft>
                <a:spcPts val="0"/>
              </a:spcAft>
              <a:buNone/>
            </a:pPr>
            <a:endParaRPr sz="2000">
              <a:solidFill>
                <a:srgbClr val="666666"/>
              </a:solidFill>
              <a:latin typeface="Verdana"/>
              <a:ea typeface="Verdana"/>
              <a:cs typeface="Verdana"/>
              <a:sym typeface="Verdana"/>
            </a:endParaRPr>
          </a:p>
          <a:p>
            <a:pPr marL="0" lvl="0" indent="0" algn="l" rtl="0">
              <a:lnSpc>
                <a:spcPct val="115000"/>
              </a:lnSpc>
              <a:spcBef>
                <a:spcPts val="0"/>
              </a:spcBef>
              <a:spcAft>
                <a:spcPts val="0"/>
              </a:spcAft>
              <a:buNone/>
            </a:pPr>
            <a:endParaRPr sz="2000">
              <a:solidFill>
                <a:srgbClr val="666666"/>
              </a:solidFill>
              <a:latin typeface="Verdana"/>
              <a:ea typeface="Verdana"/>
              <a:cs typeface="Verdana"/>
              <a:sym typeface="Verdana"/>
            </a:endParaRPr>
          </a:p>
          <a:p>
            <a:pPr marL="0" lvl="0" indent="0" algn="l" rtl="0">
              <a:lnSpc>
                <a:spcPct val="115000"/>
              </a:lnSpc>
              <a:spcBef>
                <a:spcPts val="0"/>
              </a:spcBef>
              <a:spcAft>
                <a:spcPts val="0"/>
              </a:spcAft>
              <a:buNone/>
            </a:pPr>
            <a:endParaRPr sz="2000">
              <a:solidFill>
                <a:srgbClr val="666666"/>
              </a:solidFill>
            </a:endParaRPr>
          </a:p>
          <a:p>
            <a:pPr marL="0" lvl="0" indent="0" algn="l" rtl="0">
              <a:lnSpc>
                <a:spcPct val="115000"/>
              </a:lnSpc>
              <a:spcBef>
                <a:spcPts val="0"/>
              </a:spcBef>
              <a:spcAft>
                <a:spcPts val="0"/>
              </a:spcAft>
              <a:buNone/>
            </a:pPr>
            <a:endParaRPr sz="2000">
              <a:solidFill>
                <a:srgbClr val="666666"/>
              </a:solidFill>
            </a:endParaRPr>
          </a:p>
        </p:txBody>
      </p:sp>
      <p:sp>
        <p:nvSpPr>
          <p:cNvPr id="383" name="Google Shape;383;p57"/>
          <p:cNvSpPr txBox="1"/>
          <p:nvPr/>
        </p:nvSpPr>
        <p:spPr>
          <a:xfrm>
            <a:off x="1244550" y="983400"/>
            <a:ext cx="6654900" cy="643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900" b="1" u="sng"/>
              <a:t>How to avoid Serious Deficiency with your Sponsor</a:t>
            </a:r>
            <a:endParaRPr sz="1900" b="1" u="sng"/>
          </a:p>
        </p:txBody>
      </p:sp>
      <p:pic>
        <p:nvPicPr>
          <p:cNvPr id="384" name="Google Shape;384;p57"/>
          <p:cNvPicPr preferRelativeResize="0"/>
          <p:nvPr/>
        </p:nvPicPr>
        <p:blipFill>
          <a:blip r:embed="rId3">
            <a:alphaModFix/>
          </a:blip>
          <a:stretch>
            <a:fillRect/>
          </a:stretch>
        </p:blipFill>
        <p:spPr>
          <a:xfrm>
            <a:off x="6967800" y="3613163"/>
            <a:ext cx="1833326" cy="2499975"/>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p58"/>
          <p:cNvSpPr txBox="1"/>
          <p:nvPr/>
        </p:nvSpPr>
        <p:spPr>
          <a:xfrm>
            <a:off x="0" y="0"/>
            <a:ext cx="9144000" cy="9834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lnSpc>
                <a:spcPct val="200000"/>
              </a:lnSpc>
              <a:spcBef>
                <a:spcPts val="0"/>
              </a:spcBef>
              <a:spcAft>
                <a:spcPts val="0"/>
              </a:spcAft>
              <a:buNone/>
            </a:pPr>
            <a:r>
              <a:rPr lang="en" sz="4000" dirty="0">
                <a:solidFill>
                  <a:srgbClr val="FFFFFF"/>
                </a:solidFill>
                <a:latin typeface="Comfortaa"/>
                <a:ea typeface="Comfortaa"/>
                <a:cs typeface="Comfortaa"/>
                <a:sym typeface="Comfortaa"/>
              </a:rPr>
              <a:t>Additional Resources </a:t>
            </a:r>
            <a:endParaRPr sz="4000" dirty="0">
              <a:solidFill>
                <a:srgbClr val="FFFFFF"/>
              </a:solidFill>
              <a:latin typeface="Comfortaa"/>
              <a:ea typeface="Comfortaa"/>
              <a:cs typeface="Comfortaa"/>
              <a:sym typeface="Comfortaa"/>
            </a:endParaRPr>
          </a:p>
        </p:txBody>
      </p:sp>
      <p:sp>
        <p:nvSpPr>
          <p:cNvPr id="390" name="Google Shape;390;p58"/>
          <p:cNvSpPr txBox="1"/>
          <p:nvPr/>
        </p:nvSpPr>
        <p:spPr>
          <a:xfrm>
            <a:off x="178325" y="1088700"/>
            <a:ext cx="8838300" cy="5493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u="sng">
                <a:solidFill>
                  <a:schemeClr val="hlink"/>
                </a:solidFill>
                <a:latin typeface="Comfortaa"/>
                <a:ea typeface="Comfortaa"/>
                <a:cs typeface="Comfortaa"/>
                <a:sym typeface="Comfortaa"/>
                <a:hlinkClick r:id="rId3"/>
              </a:rPr>
              <a:t>WIC - Special Supplemental Nutrition Program for Women, Infants and Children (WIC) </a:t>
            </a:r>
            <a:endParaRPr sz="1800" b="1" u="sng">
              <a:latin typeface="Comfortaa"/>
              <a:ea typeface="Comfortaa"/>
              <a:cs typeface="Comfortaa"/>
              <a:sym typeface="Comfortaa"/>
            </a:endParaRPr>
          </a:p>
          <a:p>
            <a:pPr marL="0" lvl="0" indent="0" algn="l" rtl="0">
              <a:spcBef>
                <a:spcPts val="0"/>
              </a:spcBef>
              <a:spcAft>
                <a:spcPts val="0"/>
              </a:spcAft>
              <a:buNone/>
            </a:pPr>
            <a:endParaRPr sz="1800" b="1" u="sng">
              <a:latin typeface="Comfortaa"/>
              <a:ea typeface="Comfortaa"/>
              <a:cs typeface="Comfortaa"/>
              <a:sym typeface="Comfortaa"/>
            </a:endParaRPr>
          </a:p>
          <a:p>
            <a:pPr marL="0" lvl="0" indent="0" algn="l" rtl="0">
              <a:spcBef>
                <a:spcPts val="0"/>
              </a:spcBef>
              <a:spcAft>
                <a:spcPts val="0"/>
              </a:spcAft>
              <a:buNone/>
            </a:pPr>
            <a:endParaRPr sz="1800" b="1" u="sng">
              <a:latin typeface="Comfortaa"/>
              <a:ea typeface="Comfortaa"/>
              <a:cs typeface="Comfortaa"/>
              <a:sym typeface="Comfortaa"/>
            </a:endParaRPr>
          </a:p>
          <a:p>
            <a:pPr marL="0" lvl="0" indent="0" algn="l" rtl="0">
              <a:spcBef>
                <a:spcPts val="0"/>
              </a:spcBef>
              <a:spcAft>
                <a:spcPts val="0"/>
              </a:spcAft>
              <a:buNone/>
            </a:pPr>
            <a:endParaRPr sz="1800" b="1" u="sng">
              <a:latin typeface="Comfortaa"/>
              <a:ea typeface="Comfortaa"/>
              <a:cs typeface="Comfortaa"/>
              <a:sym typeface="Comfortaa"/>
            </a:endParaRPr>
          </a:p>
          <a:p>
            <a:pPr marL="0" lvl="0" indent="0" algn="l" rtl="0">
              <a:spcBef>
                <a:spcPts val="0"/>
              </a:spcBef>
              <a:spcAft>
                <a:spcPts val="0"/>
              </a:spcAft>
              <a:buNone/>
            </a:pPr>
            <a:endParaRPr sz="1800" b="1" u="sng">
              <a:latin typeface="Comfortaa"/>
              <a:ea typeface="Comfortaa"/>
              <a:cs typeface="Comfortaa"/>
              <a:sym typeface="Comfortaa"/>
            </a:endParaRPr>
          </a:p>
          <a:p>
            <a:pPr marL="0" lvl="0" indent="0" algn="l" rtl="0">
              <a:spcBef>
                <a:spcPts val="0"/>
              </a:spcBef>
              <a:spcAft>
                <a:spcPts val="0"/>
              </a:spcAft>
              <a:buNone/>
            </a:pPr>
            <a:r>
              <a:rPr lang="en" sz="1800" b="1" u="sng">
                <a:solidFill>
                  <a:schemeClr val="hlink"/>
                </a:solidFill>
                <a:latin typeface="Comfortaa"/>
                <a:ea typeface="Comfortaa"/>
                <a:cs typeface="Comfortaa"/>
                <a:sym typeface="Comfortaa"/>
                <a:hlinkClick r:id="rId4"/>
              </a:rPr>
              <a:t>CDSS - California Department of Social Services </a:t>
            </a:r>
            <a:endParaRPr sz="1800" b="1" u="sng">
              <a:latin typeface="Comfortaa"/>
              <a:ea typeface="Comfortaa"/>
              <a:cs typeface="Comfortaa"/>
              <a:sym typeface="Comfortaa"/>
            </a:endParaRPr>
          </a:p>
          <a:p>
            <a:pPr marL="0" lvl="0" indent="0" algn="l" rtl="0">
              <a:spcBef>
                <a:spcPts val="0"/>
              </a:spcBef>
              <a:spcAft>
                <a:spcPts val="0"/>
              </a:spcAft>
              <a:buNone/>
            </a:pPr>
            <a:endParaRPr sz="1800" b="1" u="sng">
              <a:latin typeface="Comfortaa"/>
              <a:ea typeface="Comfortaa"/>
              <a:cs typeface="Comfortaa"/>
              <a:sym typeface="Comfortaa"/>
            </a:endParaRPr>
          </a:p>
          <a:p>
            <a:pPr marL="0" lvl="0" indent="0" algn="l" rtl="0">
              <a:spcBef>
                <a:spcPts val="0"/>
              </a:spcBef>
              <a:spcAft>
                <a:spcPts val="0"/>
              </a:spcAft>
              <a:buNone/>
            </a:pPr>
            <a:endParaRPr sz="1800" b="1" u="sng">
              <a:latin typeface="Comfortaa"/>
              <a:ea typeface="Comfortaa"/>
              <a:cs typeface="Comfortaa"/>
              <a:sym typeface="Comfortaa"/>
            </a:endParaRPr>
          </a:p>
          <a:p>
            <a:pPr marL="0" lvl="0" indent="0" algn="l" rtl="0">
              <a:spcBef>
                <a:spcPts val="0"/>
              </a:spcBef>
              <a:spcAft>
                <a:spcPts val="0"/>
              </a:spcAft>
              <a:buNone/>
            </a:pPr>
            <a:endParaRPr sz="1800" b="1" u="sng">
              <a:latin typeface="Comfortaa"/>
              <a:ea typeface="Comfortaa"/>
              <a:cs typeface="Comfortaa"/>
              <a:sym typeface="Comfortaa"/>
            </a:endParaRPr>
          </a:p>
          <a:p>
            <a:pPr marL="0" lvl="0" indent="0" algn="l" rtl="0">
              <a:spcBef>
                <a:spcPts val="0"/>
              </a:spcBef>
              <a:spcAft>
                <a:spcPts val="0"/>
              </a:spcAft>
              <a:buNone/>
            </a:pPr>
            <a:endParaRPr sz="1800" b="1" u="sng">
              <a:latin typeface="Comfortaa"/>
              <a:ea typeface="Comfortaa"/>
              <a:cs typeface="Comfortaa"/>
              <a:sym typeface="Comfortaa"/>
            </a:endParaRPr>
          </a:p>
          <a:p>
            <a:pPr marL="0" lvl="0" indent="0" algn="l" rtl="0">
              <a:spcBef>
                <a:spcPts val="0"/>
              </a:spcBef>
              <a:spcAft>
                <a:spcPts val="0"/>
              </a:spcAft>
              <a:buNone/>
            </a:pPr>
            <a:endParaRPr sz="1800" b="1" u="sng">
              <a:latin typeface="Comfortaa"/>
              <a:ea typeface="Comfortaa"/>
              <a:cs typeface="Comfortaa"/>
              <a:sym typeface="Comfortaa"/>
            </a:endParaRPr>
          </a:p>
          <a:p>
            <a:pPr marL="0" lvl="0" indent="0" algn="l" rtl="0">
              <a:spcBef>
                <a:spcPts val="0"/>
              </a:spcBef>
              <a:spcAft>
                <a:spcPts val="0"/>
              </a:spcAft>
              <a:buNone/>
            </a:pPr>
            <a:r>
              <a:rPr lang="en" sz="1800" b="1" u="sng">
                <a:solidFill>
                  <a:schemeClr val="hlink"/>
                </a:solidFill>
                <a:latin typeface="Comfortaa"/>
                <a:ea typeface="Comfortaa"/>
                <a:cs typeface="Comfortaa"/>
                <a:sym typeface="Comfortaa"/>
                <a:hlinkClick r:id="rId5"/>
              </a:rPr>
              <a:t>Resource and Referral Services</a:t>
            </a:r>
            <a:r>
              <a:rPr lang="en" sz="1800" b="1" u="sng">
                <a:latin typeface="Comfortaa"/>
                <a:ea typeface="Comfortaa"/>
                <a:cs typeface="Comfortaa"/>
                <a:sym typeface="Comfortaa"/>
              </a:rPr>
              <a:t> </a:t>
            </a:r>
            <a:endParaRPr sz="1800" b="1" u="sng">
              <a:latin typeface="Comfortaa"/>
              <a:ea typeface="Comfortaa"/>
              <a:cs typeface="Comfortaa"/>
              <a:sym typeface="Comfortaa"/>
            </a:endParaRPr>
          </a:p>
          <a:p>
            <a:pPr marL="0" lvl="0" indent="0" algn="l" rtl="0">
              <a:spcBef>
                <a:spcPts val="0"/>
              </a:spcBef>
              <a:spcAft>
                <a:spcPts val="0"/>
              </a:spcAft>
              <a:buNone/>
            </a:pPr>
            <a:endParaRPr sz="1900" b="1" u="sng"/>
          </a:p>
        </p:txBody>
      </p:sp>
      <p:pic>
        <p:nvPicPr>
          <p:cNvPr id="391" name="Google Shape;391;p58"/>
          <p:cNvPicPr preferRelativeResize="0"/>
          <p:nvPr/>
        </p:nvPicPr>
        <p:blipFill>
          <a:blip r:embed="rId6">
            <a:alphaModFix/>
          </a:blip>
          <a:stretch>
            <a:fillRect/>
          </a:stretch>
        </p:blipFill>
        <p:spPr>
          <a:xfrm>
            <a:off x="3327776" y="1747975"/>
            <a:ext cx="1497600" cy="1053000"/>
          </a:xfrm>
          <a:prstGeom prst="rect">
            <a:avLst/>
          </a:prstGeom>
          <a:noFill/>
          <a:ln>
            <a:noFill/>
          </a:ln>
        </p:spPr>
      </p:pic>
      <p:pic>
        <p:nvPicPr>
          <p:cNvPr id="392" name="Google Shape;392;p58"/>
          <p:cNvPicPr preferRelativeResize="0"/>
          <p:nvPr/>
        </p:nvPicPr>
        <p:blipFill>
          <a:blip r:embed="rId7">
            <a:alphaModFix/>
          </a:blip>
          <a:stretch>
            <a:fillRect/>
          </a:stretch>
        </p:blipFill>
        <p:spPr>
          <a:xfrm>
            <a:off x="3030370" y="3263689"/>
            <a:ext cx="2039975" cy="1143024"/>
          </a:xfrm>
          <a:prstGeom prst="rect">
            <a:avLst/>
          </a:prstGeom>
          <a:noFill/>
          <a:ln>
            <a:noFill/>
          </a:ln>
        </p:spPr>
      </p:pic>
      <p:pic>
        <p:nvPicPr>
          <p:cNvPr id="393" name="Google Shape;393;p58"/>
          <p:cNvPicPr preferRelativeResize="0"/>
          <p:nvPr/>
        </p:nvPicPr>
        <p:blipFill>
          <a:blip r:embed="rId8">
            <a:alphaModFix/>
          </a:blip>
          <a:stretch>
            <a:fillRect/>
          </a:stretch>
        </p:blipFill>
        <p:spPr>
          <a:xfrm>
            <a:off x="1911004" y="4869451"/>
            <a:ext cx="4472816" cy="171225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59"/>
          <p:cNvSpPr txBox="1"/>
          <p:nvPr/>
        </p:nvSpPr>
        <p:spPr>
          <a:xfrm>
            <a:off x="-11100" y="-1"/>
            <a:ext cx="9166200" cy="393539"/>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lnSpc>
                <a:spcPct val="100000"/>
              </a:lnSpc>
              <a:spcBef>
                <a:spcPts val="1000"/>
              </a:spcBef>
              <a:spcAft>
                <a:spcPts val="1000"/>
              </a:spcAft>
              <a:buNone/>
            </a:pPr>
            <a:endParaRPr sz="2400" b="1" dirty="0">
              <a:solidFill>
                <a:srgbClr val="FFFFFF"/>
              </a:solidFill>
              <a:latin typeface="Comfortaa"/>
              <a:ea typeface="Comfortaa"/>
              <a:cs typeface="Comfortaa"/>
              <a:sym typeface="Comfortaa"/>
            </a:endParaRPr>
          </a:p>
        </p:txBody>
      </p:sp>
      <p:sp>
        <p:nvSpPr>
          <p:cNvPr id="400" name="Google Shape;400;p59"/>
          <p:cNvSpPr/>
          <p:nvPr/>
        </p:nvSpPr>
        <p:spPr>
          <a:xfrm>
            <a:off x="3075845" y="5791720"/>
            <a:ext cx="3439500" cy="944400"/>
          </a:xfrm>
          <a:prstGeom prst="flowChartAlternateProcess">
            <a:avLst/>
          </a:prstGeom>
          <a:solidFill>
            <a:srgbClr val="93C47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2000" b="1" u="sng" dirty="0">
                <a:solidFill>
                  <a:schemeClr val="hlink"/>
                </a:solidFill>
                <a:latin typeface="Comfortaa"/>
                <a:ea typeface="Comfortaa"/>
                <a:cs typeface="Comfortaa"/>
                <a:sym typeface="Comfortaa"/>
                <a:hlinkClick r:id="rId3"/>
              </a:rPr>
              <a:t>Click Here to </a:t>
            </a:r>
            <a:endParaRPr sz="2000" b="1" dirty="0">
              <a:latin typeface="Comfortaa"/>
              <a:ea typeface="Comfortaa"/>
              <a:cs typeface="Comfortaa"/>
              <a:sym typeface="Comfortaa"/>
              <a:hlinkClick r:id="rId3"/>
            </a:endParaRPr>
          </a:p>
          <a:p>
            <a:pPr marL="0" lvl="0" indent="0" algn="ctr" rtl="0">
              <a:spcBef>
                <a:spcPts val="0"/>
              </a:spcBef>
              <a:spcAft>
                <a:spcPts val="0"/>
              </a:spcAft>
              <a:buClr>
                <a:schemeClr val="dk1"/>
              </a:buClr>
              <a:buSzPts val="1100"/>
              <a:buFont typeface="Arial"/>
              <a:buNone/>
            </a:pPr>
            <a:r>
              <a:rPr lang="en" sz="2000" b="1" u="sng" dirty="0">
                <a:solidFill>
                  <a:schemeClr val="hlink"/>
                </a:solidFill>
                <a:latin typeface="Comfortaa"/>
                <a:ea typeface="Comfortaa"/>
                <a:cs typeface="Comfortaa"/>
                <a:sym typeface="Comfortaa"/>
                <a:hlinkClick r:id="rId3"/>
              </a:rPr>
              <a:t>Take Quiz</a:t>
            </a:r>
            <a:endParaRPr sz="2000" b="1" dirty="0">
              <a:latin typeface="Comfortaa"/>
              <a:ea typeface="Comfortaa"/>
              <a:cs typeface="Comfortaa"/>
              <a:sym typeface="Comfortaa"/>
            </a:endParaRPr>
          </a:p>
        </p:txBody>
      </p:sp>
      <p:pic>
        <p:nvPicPr>
          <p:cNvPr id="3" name="Picture 2">
            <a:extLst>
              <a:ext uri="{FF2B5EF4-FFF2-40B4-BE49-F238E27FC236}">
                <a16:creationId xmlns:a16="http://schemas.microsoft.com/office/drawing/2014/main" id="{333D9B2F-2180-5CAA-0428-D79C095500B9}"/>
              </a:ext>
            </a:extLst>
          </p:cNvPr>
          <p:cNvPicPr>
            <a:picLocks noChangeAspect="1"/>
          </p:cNvPicPr>
          <p:nvPr/>
        </p:nvPicPr>
        <p:blipFill>
          <a:blip r:embed="rId4"/>
          <a:srcRect b="8361"/>
          <a:stretch>
            <a:fillRect/>
          </a:stretch>
        </p:blipFill>
        <p:spPr>
          <a:xfrm>
            <a:off x="0" y="875109"/>
            <a:ext cx="9144000" cy="468073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87"/>
        <p:cNvGrpSpPr/>
        <p:nvPr/>
      </p:nvGrpSpPr>
      <p:grpSpPr>
        <a:xfrm>
          <a:off x="0" y="0"/>
          <a:ext cx="0" cy="0"/>
          <a:chOff x="0" y="0"/>
          <a:chExt cx="0" cy="0"/>
        </a:xfrm>
      </p:grpSpPr>
      <p:sp>
        <p:nvSpPr>
          <p:cNvPr id="88" name="Google Shape;88;p17"/>
          <p:cNvSpPr txBox="1"/>
          <p:nvPr/>
        </p:nvSpPr>
        <p:spPr>
          <a:xfrm>
            <a:off x="152400" y="152400"/>
            <a:ext cx="3535200" cy="335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a:p>
            <a:pPr marL="0" lvl="0" indent="0" algn="l" rtl="0">
              <a:spcBef>
                <a:spcPts val="0"/>
              </a:spcBef>
              <a:spcAft>
                <a:spcPts val="0"/>
              </a:spcAft>
              <a:buNone/>
            </a:pPr>
            <a:r>
              <a:rPr lang="en"/>
              <a:t>		 		</a:t>
            </a:r>
            <a:endParaRPr/>
          </a:p>
        </p:txBody>
      </p:sp>
      <p:sp>
        <p:nvSpPr>
          <p:cNvPr id="89" name="Google Shape;89;p17"/>
          <p:cNvSpPr txBox="1"/>
          <p:nvPr/>
        </p:nvSpPr>
        <p:spPr>
          <a:xfrm>
            <a:off x="-11100" y="0"/>
            <a:ext cx="9166200" cy="8526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4800" i="1" dirty="0">
                <a:solidFill>
                  <a:srgbClr val="FFFFFF"/>
                </a:solidFill>
                <a:latin typeface="Salsa" panose="020B0604020202020204" charset="0"/>
                <a:ea typeface="Comfortaa"/>
                <a:cs typeface="Comfortaa"/>
                <a:sym typeface="Comfortaa"/>
              </a:rPr>
              <a:t>Infant Meal Pattern Chart</a:t>
            </a:r>
            <a:endParaRPr sz="4800" i="1" dirty="0">
              <a:solidFill>
                <a:srgbClr val="FFFFFF"/>
              </a:solidFill>
              <a:latin typeface="Salsa" panose="020B0604020202020204" charset="0"/>
              <a:ea typeface="Comfortaa"/>
              <a:cs typeface="Comfortaa"/>
              <a:sym typeface="Comfortaa"/>
            </a:endParaRPr>
          </a:p>
        </p:txBody>
      </p:sp>
      <p:pic>
        <p:nvPicPr>
          <p:cNvPr id="10" name="Picture 9">
            <a:extLst>
              <a:ext uri="{FF2B5EF4-FFF2-40B4-BE49-F238E27FC236}">
                <a16:creationId xmlns:a16="http://schemas.microsoft.com/office/drawing/2014/main" id="{FF3226C3-011B-C6D0-CC53-E93953C82688}"/>
              </a:ext>
            </a:extLst>
          </p:cNvPr>
          <p:cNvPicPr>
            <a:picLocks noChangeAspect="1"/>
          </p:cNvPicPr>
          <p:nvPr/>
        </p:nvPicPr>
        <p:blipFill>
          <a:blip r:embed="rId3"/>
          <a:stretch>
            <a:fillRect/>
          </a:stretch>
        </p:blipFill>
        <p:spPr>
          <a:xfrm>
            <a:off x="211299" y="1388962"/>
            <a:ext cx="8721401" cy="487172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5213"/>
    </mc:Choice>
    <mc:Fallback xmlns="">
      <p:transition spd="slow" advTm="15213"/>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5">
          <a:extLst>
            <a:ext uri="{FF2B5EF4-FFF2-40B4-BE49-F238E27FC236}">
              <a16:creationId xmlns:a16="http://schemas.microsoft.com/office/drawing/2014/main" id="{3554F1E8-6796-B845-49B6-0ABD0E9390EA}"/>
            </a:ext>
          </a:extLst>
        </p:cNvPr>
        <p:cNvGrpSpPr/>
        <p:nvPr/>
      </p:nvGrpSpPr>
      <p:grpSpPr>
        <a:xfrm>
          <a:off x="0" y="0"/>
          <a:ext cx="0" cy="0"/>
          <a:chOff x="0" y="0"/>
          <a:chExt cx="0" cy="0"/>
        </a:xfrm>
      </p:grpSpPr>
      <p:sp>
        <p:nvSpPr>
          <p:cNvPr id="106" name="Google Shape;106;p19">
            <a:extLst>
              <a:ext uri="{FF2B5EF4-FFF2-40B4-BE49-F238E27FC236}">
                <a16:creationId xmlns:a16="http://schemas.microsoft.com/office/drawing/2014/main" id="{D80B3795-DFD7-492F-D6F6-26D9DA59EF6F}"/>
              </a:ext>
            </a:extLst>
          </p:cNvPr>
          <p:cNvSpPr txBox="1"/>
          <p:nvPr/>
        </p:nvSpPr>
        <p:spPr>
          <a:xfrm>
            <a:off x="-11100" y="0"/>
            <a:ext cx="9166200" cy="12303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lnSpc>
                <a:spcPct val="200000"/>
              </a:lnSpc>
              <a:spcBef>
                <a:spcPts val="1000"/>
              </a:spcBef>
              <a:spcAft>
                <a:spcPts val="1000"/>
              </a:spcAft>
              <a:buNone/>
            </a:pPr>
            <a:r>
              <a:rPr lang="en" sz="4000" dirty="0">
                <a:solidFill>
                  <a:srgbClr val="FFFFFF"/>
                </a:solidFill>
                <a:latin typeface="Comfortaa"/>
                <a:ea typeface="Comfortaa"/>
                <a:cs typeface="Comfortaa"/>
                <a:sym typeface="Comfortaa"/>
              </a:rPr>
              <a:t>Avoid Choking Hazard Foods</a:t>
            </a:r>
            <a:endParaRPr sz="4000" dirty="0">
              <a:solidFill>
                <a:srgbClr val="FFFFFF"/>
              </a:solidFill>
              <a:latin typeface="Comfortaa"/>
              <a:ea typeface="Comfortaa"/>
              <a:cs typeface="Comfortaa"/>
              <a:sym typeface="Comfortaa"/>
            </a:endParaRPr>
          </a:p>
        </p:txBody>
      </p:sp>
      <p:pic>
        <p:nvPicPr>
          <p:cNvPr id="3" name="Picture 2">
            <a:extLst>
              <a:ext uri="{FF2B5EF4-FFF2-40B4-BE49-F238E27FC236}">
                <a16:creationId xmlns:a16="http://schemas.microsoft.com/office/drawing/2014/main" id="{69F850D9-4402-BA2D-D0A1-F6F267B74D35}"/>
              </a:ext>
            </a:extLst>
          </p:cNvPr>
          <p:cNvPicPr>
            <a:picLocks noChangeAspect="1"/>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8000415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0"/>
          <p:cNvSpPr txBox="1"/>
          <p:nvPr/>
        </p:nvSpPr>
        <p:spPr>
          <a:xfrm>
            <a:off x="-11100" y="0"/>
            <a:ext cx="9166200" cy="68580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i="1">
                <a:solidFill>
                  <a:srgbClr val="FFFFFF"/>
                </a:solidFill>
                <a:latin typeface="Comfortaa"/>
                <a:ea typeface="Comfortaa"/>
                <a:cs typeface="Comfortaa"/>
                <a:sym typeface="Comfortaa"/>
              </a:rPr>
              <a:t>Older Children Meal Pattern Chart</a:t>
            </a:r>
            <a:endParaRPr sz="3000" i="1">
              <a:solidFill>
                <a:srgbClr val="FFFFFF"/>
              </a:solidFill>
              <a:latin typeface="Comfortaa"/>
              <a:ea typeface="Comfortaa"/>
              <a:cs typeface="Comfortaa"/>
              <a:sym typeface="Comfortaa"/>
            </a:endParaRPr>
          </a:p>
        </p:txBody>
      </p:sp>
      <p:pic>
        <p:nvPicPr>
          <p:cNvPr id="4" name="Picture 3">
            <a:extLst>
              <a:ext uri="{FF2B5EF4-FFF2-40B4-BE49-F238E27FC236}">
                <a16:creationId xmlns:a16="http://schemas.microsoft.com/office/drawing/2014/main" id="{E59DD27B-9F73-E0C7-020C-A28864F0D6C1}"/>
              </a:ext>
            </a:extLst>
          </p:cNvPr>
          <p:cNvPicPr>
            <a:picLocks noChangeAspect="1"/>
          </p:cNvPicPr>
          <p:nvPr/>
        </p:nvPicPr>
        <p:blipFill>
          <a:blip r:embed="rId3"/>
          <a:stretch>
            <a:fillRect/>
          </a:stretch>
        </p:blipFill>
        <p:spPr>
          <a:xfrm>
            <a:off x="0" y="1312664"/>
            <a:ext cx="9144000" cy="5107781"/>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1"/>
          <p:cNvSpPr txBox="1"/>
          <p:nvPr/>
        </p:nvSpPr>
        <p:spPr>
          <a:xfrm>
            <a:off x="-4600" y="0"/>
            <a:ext cx="9166200" cy="8682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i="1">
                <a:solidFill>
                  <a:srgbClr val="FFFFFF"/>
                </a:solidFill>
                <a:latin typeface="Comfortaa"/>
                <a:ea typeface="Comfortaa"/>
                <a:cs typeface="Comfortaa"/>
                <a:sym typeface="Comfortaa"/>
              </a:rPr>
              <a:t>Post Menu Sample</a:t>
            </a:r>
            <a:endParaRPr sz="3000" i="1">
              <a:solidFill>
                <a:srgbClr val="FFFFFF"/>
              </a:solidFill>
              <a:latin typeface="Comfortaa"/>
              <a:ea typeface="Comfortaa"/>
              <a:cs typeface="Comfortaa"/>
              <a:sym typeface="Comfortaa"/>
            </a:endParaRPr>
          </a:p>
        </p:txBody>
      </p:sp>
      <p:sp>
        <p:nvSpPr>
          <p:cNvPr id="126" name="Google Shape;126;p21"/>
          <p:cNvSpPr txBox="1"/>
          <p:nvPr/>
        </p:nvSpPr>
        <p:spPr>
          <a:xfrm>
            <a:off x="102050" y="1055300"/>
            <a:ext cx="8952900" cy="738633"/>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None/>
            </a:pPr>
            <a:endParaRPr sz="1800" dirty="0">
              <a:solidFill>
                <a:schemeClr val="dk2"/>
              </a:solidFill>
            </a:endParaRPr>
          </a:p>
          <a:p>
            <a:pPr marL="0" lvl="0" indent="0" algn="l" rtl="0">
              <a:spcBef>
                <a:spcPts val="0"/>
              </a:spcBef>
              <a:spcAft>
                <a:spcPts val="0"/>
              </a:spcAft>
              <a:buNone/>
            </a:pPr>
            <a:endParaRPr sz="1800" dirty="0">
              <a:solidFill>
                <a:schemeClr val="dk2"/>
              </a:solidFill>
            </a:endParaRPr>
          </a:p>
        </p:txBody>
      </p:sp>
      <p:pic>
        <p:nvPicPr>
          <p:cNvPr id="5" name="Picture 4">
            <a:extLst>
              <a:ext uri="{FF2B5EF4-FFF2-40B4-BE49-F238E27FC236}">
                <a16:creationId xmlns:a16="http://schemas.microsoft.com/office/drawing/2014/main" id="{06942DC0-D2DA-E62E-F5BF-86404A6DA541}"/>
              </a:ext>
            </a:extLst>
          </p:cNvPr>
          <p:cNvPicPr>
            <a:picLocks noChangeAspect="1"/>
          </p:cNvPicPr>
          <p:nvPr/>
        </p:nvPicPr>
        <p:blipFill>
          <a:blip r:embed="rId3"/>
          <a:stretch>
            <a:fillRect/>
          </a:stretch>
        </p:blipFill>
        <p:spPr>
          <a:xfrm>
            <a:off x="-4600" y="762000"/>
            <a:ext cx="9144000" cy="60960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Shape 132"/>
        <p:cNvGrpSpPr/>
        <p:nvPr/>
      </p:nvGrpSpPr>
      <p:grpSpPr>
        <a:xfrm>
          <a:off x="0" y="0"/>
          <a:ext cx="0" cy="0"/>
          <a:chOff x="0" y="0"/>
          <a:chExt cx="0" cy="0"/>
        </a:xfrm>
      </p:grpSpPr>
      <p:sp>
        <p:nvSpPr>
          <p:cNvPr id="133" name="Google Shape;133;p22"/>
          <p:cNvSpPr txBox="1"/>
          <p:nvPr/>
        </p:nvSpPr>
        <p:spPr>
          <a:xfrm>
            <a:off x="-4600" y="0"/>
            <a:ext cx="9166200" cy="8682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i="1" dirty="0">
                <a:solidFill>
                  <a:srgbClr val="FFFFFF"/>
                </a:solidFill>
                <a:latin typeface="Comfortaa"/>
                <a:ea typeface="Comfortaa"/>
                <a:cs typeface="Comfortaa"/>
                <a:sym typeface="Comfortaa"/>
              </a:rPr>
              <a:t>Post Cereal and Yogurt List</a:t>
            </a:r>
            <a:endParaRPr sz="3000" i="1" dirty="0">
              <a:solidFill>
                <a:srgbClr val="FFFFFF"/>
              </a:solidFill>
              <a:latin typeface="Comfortaa"/>
              <a:ea typeface="Comfortaa"/>
              <a:cs typeface="Comfortaa"/>
              <a:sym typeface="Comfortaa"/>
            </a:endParaRPr>
          </a:p>
        </p:txBody>
      </p:sp>
      <p:graphicFrame>
        <p:nvGraphicFramePr>
          <p:cNvPr id="2" name="Diagram 1">
            <a:extLst>
              <a:ext uri="{FF2B5EF4-FFF2-40B4-BE49-F238E27FC236}">
                <a16:creationId xmlns:a16="http://schemas.microsoft.com/office/drawing/2014/main" id="{6B52253C-5B59-3EA5-28DC-853F6C036B91}"/>
              </a:ext>
            </a:extLst>
          </p:cNvPr>
          <p:cNvGraphicFramePr/>
          <p:nvPr>
            <p:extLst>
              <p:ext uri="{D42A27DB-BD31-4B8C-83A1-F6EECF244321}">
                <p14:modId xmlns:p14="http://schemas.microsoft.com/office/powerpoint/2010/main" val="2594976154"/>
              </p:ext>
            </p:extLst>
          </p:nvPr>
        </p:nvGraphicFramePr>
        <p:xfrm>
          <a:off x="-4600" y="868200"/>
          <a:ext cx="6579020" cy="56483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5" name="Google Shape;135;p22"/>
          <p:cNvPicPr preferRelativeResize="0"/>
          <p:nvPr/>
        </p:nvPicPr>
        <p:blipFill>
          <a:blip r:embed="rId8">
            <a:alphaModFix/>
          </a:blip>
          <a:stretch>
            <a:fillRect/>
          </a:stretch>
        </p:blipFill>
        <p:spPr>
          <a:xfrm>
            <a:off x="6737039" y="1069616"/>
            <a:ext cx="2106020" cy="2750720"/>
          </a:xfrm>
          <a:prstGeom prst="rect">
            <a:avLst/>
          </a:prstGeom>
          <a:noFill/>
          <a:ln>
            <a:noFill/>
          </a:ln>
        </p:spPr>
      </p:pic>
      <p:pic>
        <p:nvPicPr>
          <p:cNvPr id="136" name="Google Shape;136;p22"/>
          <p:cNvPicPr preferRelativeResize="0"/>
          <p:nvPr/>
        </p:nvPicPr>
        <p:blipFill>
          <a:blip r:embed="rId9">
            <a:alphaModFix/>
          </a:blip>
          <a:stretch>
            <a:fillRect/>
          </a:stretch>
        </p:blipFill>
        <p:spPr>
          <a:xfrm>
            <a:off x="6837448" y="4021754"/>
            <a:ext cx="1905202" cy="2494792"/>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9359</TotalTime>
  <Words>1854</Words>
  <Application>Microsoft Office PowerPoint</Application>
  <PresentationFormat>On-screen Show (4:3)</PresentationFormat>
  <Paragraphs>236</Paragraphs>
  <Slides>43</Slides>
  <Notes>43</Notes>
  <HiddenSlides>0</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Patty Garcia</cp:lastModifiedBy>
  <cp:revision>2</cp:revision>
  <dcterms:modified xsi:type="dcterms:W3CDTF">2026-08-06T18:38:32Z</dcterms:modified>
</cp:coreProperties>
</file>